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6" r:id="rId2"/>
    <p:sldId id="268" r:id="rId3"/>
    <p:sldId id="269" r:id="rId4"/>
    <p:sldId id="257" r:id="rId5"/>
    <p:sldId id="258" r:id="rId6"/>
    <p:sldId id="259" r:id="rId7"/>
    <p:sldId id="261" r:id="rId8"/>
    <p:sldId id="262" r:id="rId9"/>
    <p:sldId id="263" r:id="rId10"/>
    <p:sldId id="264" r:id="rId11"/>
    <p:sldId id="265" r:id="rId12"/>
    <p:sldId id="266" r:id="rId13"/>
    <p:sldId id="272" r:id="rId14"/>
    <p:sldId id="273" r:id="rId15"/>
    <p:sldId id="275" r:id="rId16"/>
    <p:sldId id="274" r:id="rId17"/>
    <p:sldId id="276" r:id="rId18"/>
    <p:sldId id="278" r:id="rId19"/>
    <p:sldId id="277" r:id="rId20"/>
    <p:sldId id="279" r:id="rId21"/>
    <p:sldId id="281" r:id="rId22"/>
    <p:sldId id="270" r:id="rId23"/>
    <p:sldId id="271" r:id="rId24"/>
    <p:sldId id="282" r:id="rId25"/>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8" autoAdjust="0"/>
    <p:restoredTop sz="94595" autoAdjust="0"/>
  </p:normalViewPr>
  <p:slideViewPr>
    <p:cSldViewPr>
      <p:cViewPr varScale="1">
        <p:scale>
          <a:sx n="106" d="100"/>
          <a:sy n="106" d="100"/>
        </p:scale>
        <p:origin x="-114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it-IT"/>
          </a:p>
        </p:txBody>
      </p:sp>
      <p:sp>
        <p:nvSpPr>
          <p:cNvPr id="286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A9E98EBD-948B-469A-B6C9-3106585F7A64}" type="datetimeFigureOut">
              <a:rPr lang="it-IT"/>
              <a:pPr>
                <a:defRPr/>
              </a:pPr>
              <a:t>05/02/2019</a:t>
            </a:fld>
            <a:endParaRPr lang="it-IT"/>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286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286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7254C72-A290-43D5-8C5E-E2054D3FA07C}"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D7254C72-A290-43D5-8C5E-E2054D3FA07C}" type="slidenum">
              <a:rPr lang="it-IT" smtClean="0"/>
              <a:pPr>
                <a:defRPr/>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D7254C72-A290-43D5-8C5E-E2054D3FA07C}" type="slidenum">
              <a:rPr lang="it-IT" smtClean="0"/>
              <a:pPr>
                <a:defRPr/>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D7254C72-A290-43D5-8C5E-E2054D3FA07C}" type="slidenum">
              <a:rPr lang="it-IT" smtClean="0"/>
              <a:pPr>
                <a:defRPr/>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D7254C72-A290-43D5-8C5E-E2054D3FA07C}" type="slidenum">
              <a:rPr lang="it-IT" smtClean="0"/>
              <a:pPr>
                <a:defRPr/>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D7254C72-A290-43D5-8C5E-E2054D3FA07C}" type="slidenum">
              <a:rPr lang="it-IT" smtClean="0"/>
              <a:pPr>
                <a:defRPr/>
              </a:pPr>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D7254C72-A290-43D5-8C5E-E2054D3FA07C}" type="slidenum">
              <a:rPr lang="it-IT" smtClean="0"/>
              <a:pPr>
                <a:defRPr/>
              </a:pPr>
              <a:t>14</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D7254C72-A290-43D5-8C5E-E2054D3FA07C}" type="slidenum">
              <a:rPr lang="it-IT" smtClean="0"/>
              <a:pPr>
                <a:defRPr/>
              </a:pPr>
              <a:t>15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D7254C72-A290-43D5-8C5E-E2054D3FA07C}" type="slidenum">
              <a:rPr lang="it-IT" smtClean="0"/>
              <a:pPr>
                <a:defRPr/>
              </a:pPr>
              <a:t>16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D7254C72-A290-43D5-8C5E-E2054D3FA07C}" type="slidenum">
              <a:rPr lang="it-IT" smtClean="0"/>
              <a:pPr>
                <a:defRPr/>
              </a:pPr>
              <a:t>17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D7254C72-A290-43D5-8C5E-E2054D3FA07C}" type="slidenum">
              <a:rPr lang="it-IT" smtClean="0"/>
              <a:pPr>
                <a:defRPr/>
              </a:pPr>
              <a:t>18</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D7254C72-A290-43D5-8C5E-E2054D3FA07C}" type="slidenum">
              <a:rPr lang="it-IT" smtClean="0"/>
              <a:pPr>
                <a:defRPr/>
              </a:pPr>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D7254C72-A290-43D5-8C5E-E2054D3FA07C}" type="slidenum">
              <a:rPr lang="it-IT" smtClean="0"/>
              <a:pPr>
                <a:defRPr/>
              </a:pPr>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D7254C72-A290-43D5-8C5E-E2054D3FA07C}" type="slidenum">
              <a:rPr lang="it-IT" smtClean="0"/>
              <a:pPr>
                <a:defRPr/>
              </a:pPr>
              <a:t>20</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D7254C72-A290-43D5-8C5E-E2054D3FA07C}" type="slidenum">
              <a:rPr lang="it-IT" smtClean="0"/>
              <a:pPr>
                <a:defRPr/>
              </a:pPr>
              <a:t>21</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D7254C72-A290-43D5-8C5E-E2054D3FA07C}" type="slidenum">
              <a:rPr lang="it-IT" smtClean="0"/>
              <a:pPr>
                <a:defRPr/>
              </a:pPr>
              <a:t>22</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D7254C72-A290-43D5-8C5E-E2054D3FA07C}" type="slidenum">
              <a:rPr lang="it-IT" smtClean="0"/>
              <a:pPr>
                <a:defRPr/>
              </a:pPr>
              <a:t>23</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D7254C72-A290-43D5-8C5E-E2054D3FA07C}" type="slidenum">
              <a:rPr lang="it-IT" smtClean="0"/>
              <a:pPr>
                <a:defRPr/>
              </a:pPr>
              <a:t>24</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D7254C72-A290-43D5-8C5E-E2054D3FA07C}" type="slidenum">
              <a:rPr lang="it-IT" smtClean="0"/>
              <a:pPr>
                <a:defRPr/>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D7254C72-A290-43D5-8C5E-E2054D3FA07C}" type="slidenum">
              <a:rPr lang="it-IT" smtClean="0"/>
              <a:pPr>
                <a:defRPr/>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D7254C72-A290-43D5-8C5E-E2054D3FA07C}" type="slidenum">
              <a:rPr lang="it-IT" smtClean="0"/>
              <a:pPr>
                <a:defRPr/>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D7254C72-A290-43D5-8C5E-E2054D3FA07C}" type="slidenum">
              <a:rPr lang="it-IT" smtClean="0"/>
              <a:pPr>
                <a:defRPr/>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D7254C72-A290-43D5-8C5E-E2054D3FA07C}" type="slidenum">
              <a:rPr lang="it-IT" smtClean="0"/>
              <a:pPr>
                <a:defRPr/>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D7254C72-A290-43D5-8C5E-E2054D3FA07C}" type="slidenum">
              <a:rPr lang="it-IT" smtClean="0"/>
              <a:pPr>
                <a:defRPr/>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D7254C72-A290-43D5-8C5E-E2054D3FA07C}" type="slidenum">
              <a:rPr lang="it-IT" smtClean="0"/>
              <a:pPr>
                <a:defRPr/>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F18981CE-A6CC-4D9A-B5AB-F1AC0398F4DC}" type="datetime1">
              <a:rPr lang="it-IT"/>
              <a:pPr>
                <a:defRPr/>
              </a:pPr>
              <a:t>05/02/2019</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 2019 ARI	Mauro Pregliasco, I1JQJ</a:t>
            </a:r>
          </a:p>
        </p:txBody>
      </p:sp>
      <p:sp>
        <p:nvSpPr>
          <p:cNvPr id="6" name="Segnaposto numero diapositiva 5"/>
          <p:cNvSpPr>
            <a:spLocks noGrp="1"/>
          </p:cNvSpPr>
          <p:nvPr>
            <p:ph type="sldNum" sz="quarter" idx="12"/>
          </p:nvPr>
        </p:nvSpPr>
        <p:spPr/>
        <p:txBody>
          <a:bodyPr/>
          <a:lstStyle>
            <a:lvl1pPr>
              <a:defRPr/>
            </a:lvl1pPr>
          </a:lstStyle>
          <a:p>
            <a:pPr>
              <a:defRPr/>
            </a:pPr>
            <a:fld id="{BDD9C00E-1C3C-44FD-A71A-5E73A6533EA2}" type="slidenum">
              <a:rPr lang="it-IT"/>
              <a:pPr>
                <a:defRPr/>
              </a:pPr>
              <a:t>‹N›</a:t>
            </a:fld>
            <a:endParaRPr lang="it-IT"/>
          </a:p>
        </p:txBody>
      </p:sp>
    </p:spTree>
  </p:cSld>
  <p:clrMapOvr>
    <a:masterClrMapping/>
  </p:clrMapOvr>
  <p:transition spd="slow">
    <p:strips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4289480-8EA8-40A1-8A2C-697A17B34444}" type="datetime1">
              <a:rPr lang="it-IT"/>
              <a:pPr>
                <a:defRPr/>
              </a:pPr>
              <a:t>05/02/2019</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 2019 ARI	Mauro Pregliasco, I1JQJ</a:t>
            </a:r>
          </a:p>
        </p:txBody>
      </p:sp>
      <p:sp>
        <p:nvSpPr>
          <p:cNvPr id="6" name="Segnaposto numero diapositiva 5"/>
          <p:cNvSpPr>
            <a:spLocks noGrp="1"/>
          </p:cNvSpPr>
          <p:nvPr>
            <p:ph type="sldNum" sz="quarter" idx="12"/>
          </p:nvPr>
        </p:nvSpPr>
        <p:spPr/>
        <p:txBody>
          <a:bodyPr/>
          <a:lstStyle>
            <a:lvl1pPr>
              <a:defRPr/>
            </a:lvl1pPr>
          </a:lstStyle>
          <a:p>
            <a:pPr>
              <a:defRPr/>
            </a:pPr>
            <a:fld id="{2E77DB55-BF45-4CFE-B673-2D01DB246AAE}" type="slidenum">
              <a:rPr lang="it-IT"/>
              <a:pPr>
                <a:defRPr/>
              </a:pPr>
              <a:t>‹N›</a:t>
            </a:fld>
            <a:endParaRPr lang="it-IT"/>
          </a:p>
        </p:txBody>
      </p:sp>
    </p:spTree>
  </p:cSld>
  <p:clrMapOvr>
    <a:masterClrMapping/>
  </p:clrMapOvr>
  <p:transition spd="slow">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089F311-36EB-4415-BA85-1A58656D743C}" type="datetime1">
              <a:rPr lang="it-IT"/>
              <a:pPr>
                <a:defRPr/>
              </a:pPr>
              <a:t>05/02/2019</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 2019 ARI	Mauro Pregliasco, I1JQJ</a:t>
            </a:r>
          </a:p>
        </p:txBody>
      </p:sp>
      <p:sp>
        <p:nvSpPr>
          <p:cNvPr id="6" name="Segnaposto numero diapositiva 5"/>
          <p:cNvSpPr>
            <a:spLocks noGrp="1"/>
          </p:cNvSpPr>
          <p:nvPr>
            <p:ph type="sldNum" sz="quarter" idx="12"/>
          </p:nvPr>
        </p:nvSpPr>
        <p:spPr/>
        <p:txBody>
          <a:bodyPr/>
          <a:lstStyle>
            <a:lvl1pPr>
              <a:defRPr/>
            </a:lvl1pPr>
          </a:lstStyle>
          <a:p>
            <a:pPr>
              <a:defRPr/>
            </a:pPr>
            <a:fld id="{84854A6D-AF69-417B-9123-9C07387A2CE3}" type="slidenum">
              <a:rPr lang="it-IT"/>
              <a:pPr>
                <a:defRPr/>
              </a:pPr>
              <a:t>‹N›</a:t>
            </a:fld>
            <a:endParaRPr lang="it-IT"/>
          </a:p>
        </p:txBody>
      </p:sp>
    </p:spTree>
  </p:cSld>
  <p:clrMapOvr>
    <a:masterClrMapping/>
  </p:clrMapOvr>
  <p:transition spd="slow">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3D85928-11C7-4B84-8F01-25695AB2D0A5}" type="datetime1">
              <a:rPr lang="it-IT"/>
              <a:pPr>
                <a:defRPr/>
              </a:pPr>
              <a:t>05/02/2019</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 2019 ARI	Mauro Pregliasco, I1JQJ</a:t>
            </a:r>
          </a:p>
        </p:txBody>
      </p:sp>
      <p:sp>
        <p:nvSpPr>
          <p:cNvPr id="6" name="Segnaposto numero diapositiva 5"/>
          <p:cNvSpPr>
            <a:spLocks noGrp="1"/>
          </p:cNvSpPr>
          <p:nvPr>
            <p:ph type="sldNum" sz="quarter" idx="12"/>
          </p:nvPr>
        </p:nvSpPr>
        <p:spPr/>
        <p:txBody>
          <a:bodyPr/>
          <a:lstStyle>
            <a:lvl1pPr>
              <a:defRPr/>
            </a:lvl1pPr>
          </a:lstStyle>
          <a:p>
            <a:pPr>
              <a:defRPr/>
            </a:pPr>
            <a:fld id="{AE794A19-421F-4CC0-A346-598BE4C69EBA}" type="slidenum">
              <a:rPr lang="it-IT"/>
              <a:pPr>
                <a:defRPr/>
              </a:pPr>
              <a:t>‹N›</a:t>
            </a:fld>
            <a:endParaRPr lang="it-IT"/>
          </a:p>
        </p:txBody>
      </p:sp>
    </p:spTree>
  </p:cSld>
  <p:clrMapOvr>
    <a:masterClrMapping/>
  </p:clrMapOvr>
  <p:transition spd="slow">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604DA5EC-5B6F-429D-B45E-058943D4AEA7}" type="datetime1">
              <a:rPr lang="it-IT"/>
              <a:pPr>
                <a:defRPr/>
              </a:pPr>
              <a:t>05/02/2019</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a:t>© 2019 ARI	Mauro Pregliasco, I1JQJ</a:t>
            </a:r>
          </a:p>
        </p:txBody>
      </p:sp>
      <p:sp>
        <p:nvSpPr>
          <p:cNvPr id="6" name="Segnaposto numero diapositiva 5"/>
          <p:cNvSpPr>
            <a:spLocks noGrp="1"/>
          </p:cNvSpPr>
          <p:nvPr>
            <p:ph type="sldNum" sz="quarter" idx="12"/>
          </p:nvPr>
        </p:nvSpPr>
        <p:spPr/>
        <p:txBody>
          <a:bodyPr/>
          <a:lstStyle>
            <a:lvl1pPr>
              <a:defRPr/>
            </a:lvl1pPr>
          </a:lstStyle>
          <a:p>
            <a:pPr>
              <a:defRPr/>
            </a:pPr>
            <a:fld id="{25B85588-7605-4261-B870-5A4AC89D23A7}" type="slidenum">
              <a:rPr lang="it-IT"/>
              <a:pPr>
                <a:defRPr/>
              </a:pPr>
              <a:t>‹N›</a:t>
            </a:fld>
            <a:endParaRPr lang="it-IT"/>
          </a:p>
        </p:txBody>
      </p:sp>
    </p:spTree>
  </p:cSld>
  <p:clrMapOvr>
    <a:masterClrMapping/>
  </p:clrMapOvr>
  <p:transition spd="slow">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199F8E15-DE80-4E1F-B3C6-787EC9E21FEA}" type="datetime1">
              <a:rPr lang="it-IT"/>
              <a:pPr>
                <a:defRPr/>
              </a:pPr>
              <a:t>05/02/2019</a:t>
            </a:fld>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a:t>© 2019 ARI	Mauro Pregliasco, I1JQJ</a:t>
            </a:r>
          </a:p>
        </p:txBody>
      </p:sp>
      <p:sp>
        <p:nvSpPr>
          <p:cNvPr id="7" name="Segnaposto numero diapositiva 5"/>
          <p:cNvSpPr>
            <a:spLocks noGrp="1"/>
          </p:cNvSpPr>
          <p:nvPr>
            <p:ph type="sldNum" sz="quarter" idx="12"/>
          </p:nvPr>
        </p:nvSpPr>
        <p:spPr/>
        <p:txBody>
          <a:bodyPr/>
          <a:lstStyle>
            <a:lvl1pPr>
              <a:defRPr/>
            </a:lvl1pPr>
          </a:lstStyle>
          <a:p>
            <a:pPr>
              <a:defRPr/>
            </a:pPr>
            <a:fld id="{611480EF-D471-4E88-9D33-13B7324D8BA7}" type="slidenum">
              <a:rPr lang="it-IT"/>
              <a:pPr>
                <a:defRPr/>
              </a:pPr>
              <a:t>‹N›</a:t>
            </a:fld>
            <a:endParaRPr lang="it-IT"/>
          </a:p>
        </p:txBody>
      </p:sp>
    </p:spTree>
  </p:cSld>
  <p:clrMapOvr>
    <a:masterClrMapping/>
  </p:clrMapOvr>
  <p:transition spd="slow">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358601B1-6689-4E15-B0AF-5BA512707E91}" type="datetime1">
              <a:rPr lang="it-IT"/>
              <a:pPr>
                <a:defRPr/>
              </a:pPr>
              <a:t>05/02/2019</a:t>
            </a:fld>
            <a:endParaRPr lang="it-IT"/>
          </a:p>
        </p:txBody>
      </p:sp>
      <p:sp>
        <p:nvSpPr>
          <p:cNvPr id="8" name="Segnaposto piè di pagina 4"/>
          <p:cNvSpPr>
            <a:spLocks noGrp="1"/>
          </p:cNvSpPr>
          <p:nvPr>
            <p:ph type="ftr" sz="quarter" idx="11"/>
          </p:nvPr>
        </p:nvSpPr>
        <p:spPr/>
        <p:txBody>
          <a:bodyPr/>
          <a:lstStyle>
            <a:lvl1pPr>
              <a:defRPr/>
            </a:lvl1pPr>
          </a:lstStyle>
          <a:p>
            <a:pPr>
              <a:defRPr/>
            </a:pPr>
            <a:r>
              <a:rPr lang="it-IT"/>
              <a:t>© 2019 ARI	Mauro Pregliasco, I1JQJ</a:t>
            </a:r>
          </a:p>
        </p:txBody>
      </p:sp>
      <p:sp>
        <p:nvSpPr>
          <p:cNvPr id="9" name="Segnaposto numero diapositiva 5"/>
          <p:cNvSpPr>
            <a:spLocks noGrp="1"/>
          </p:cNvSpPr>
          <p:nvPr>
            <p:ph type="sldNum" sz="quarter" idx="12"/>
          </p:nvPr>
        </p:nvSpPr>
        <p:spPr/>
        <p:txBody>
          <a:bodyPr/>
          <a:lstStyle>
            <a:lvl1pPr>
              <a:defRPr/>
            </a:lvl1pPr>
          </a:lstStyle>
          <a:p>
            <a:pPr>
              <a:defRPr/>
            </a:pPr>
            <a:fld id="{2BB9FC91-A366-49BD-80FA-63405A934F57}" type="slidenum">
              <a:rPr lang="it-IT"/>
              <a:pPr>
                <a:defRPr/>
              </a:pPr>
              <a:t>‹N›</a:t>
            </a:fld>
            <a:endParaRPr lang="it-IT"/>
          </a:p>
        </p:txBody>
      </p:sp>
    </p:spTree>
  </p:cSld>
  <p:clrMapOvr>
    <a:masterClrMapping/>
  </p:clrMapOvr>
  <p:transition spd="slow">
    <p:strips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04D08734-0DAF-45F6-B3AE-7E62EE3EE066}" type="datetime1">
              <a:rPr lang="it-IT"/>
              <a:pPr>
                <a:defRPr/>
              </a:pPr>
              <a:t>05/02/2019</a:t>
            </a:fld>
            <a:endParaRPr lang="it-IT"/>
          </a:p>
        </p:txBody>
      </p:sp>
      <p:sp>
        <p:nvSpPr>
          <p:cNvPr id="4" name="Segnaposto piè di pagina 4"/>
          <p:cNvSpPr>
            <a:spLocks noGrp="1"/>
          </p:cNvSpPr>
          <p:nvPr>
            <p:ph type="ftr" sz="quarter" idx="11"/>
          </p:nvPr>
        </p:nvSpPr>
        <p:spPr/>
        <p:txBody>
          <a:bodyPr/>
          <a:lstStyle>
            <a:lvl1pPr>
              <a:defRPr/>
            </a:lvl1pPr>
          </a:lstStyle>
          <a:p>
            <a:pPr>
              <a:defRPr/>
            </a:pPr>
            <a:r>
              <a:rPr lang="it-IT"/>
              <a:t>© 2019 ARI	Mauro Pregliasco, I1JQJ</a:t>
            </a:r>
          </a:p>
        </p:txBody>
      </p:sp>
      <p:sp>
        <p:nvSpPr>
          <p:cNvPr id="5" name="Segnaposto numero diapositiva 5"/>
          <p:cNvSpPr>
            <a:spLocks noGrp="1"/>
          </p:cNvSpPr>
          <p:nvPr>
            <p:ph type="sldNum" sz="quarter" idx="12"/>
          </p:nvPr>
        </p:nvSpPr>
        <p:spPr/>
        <p:txBody>
          <a:bodyPr/>
          <a:lstStyle>
            <a:lvl1pPr>
              <a:defRPr/>
            </a:lvl1pPr>
          </a:lstStyle>
          <a:p>
            <a:pPr>
              <a:defRPr/>
            </a:pPr>
            <a:fld id="{E35E1DE3-DC4A-4508-A3D6-E2455D6ECC43}" type="slidenum">
              <a:rPr lang="it-IT"/>
              <a:pPr>
                <a:defRPr/>
              </a:pPr>
              <a:t>‹N›</a:t>
            </a:fld>
            <a:endParaRPr lang="it-IT"/>
          </a:p>
        </p:txBody>
      </p:sp>
    </p:spTree>
  </p:cSld>
  <p:clrMapOvr>
    <a:masterClrMapping/>
  </p:clrMapOvr>
  <p:transition spd="slow">
    <p:strips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1A308E0E-2FB3-4B86-8A49-C66C0D6921C1}" type="datetime1">
              <a:rPr lang="it-IT"/>
              <a:pPr>
                <a:defRPr/>
              </a:pPr>
              <a:t>05/02/2019</a:t>
            </a:fld>
            <a:endParaRPr lang="it-IT"/>
          </a:p>
        </p:txBody>
      </p:sp>
      <p:sp>
        <p:nvSpPr>
          <p:cNvPr id="3" name="Segnaposto piè di pagina 4"/>
          <p:cNvSpPr>
            <a:spLocks noGrp="1"/>
          </p:cNvSpPr>
          <p:nvPr>
            <p:ph type="ftr" sz="quarter" idx="11"/>
          </p:nvPr>
        </p:nvSpPr>
        <p:spPr/>
        <p:txBody>
          <a:bodyPr/>
          <a:lstStyle>
            <a:lvl1pPr>
              <a:defRPr/>
            </a:lvl1pPr>
          </a:lstStyle>
          <a:p>
            <a:pPr>
              <a:defRPr/>
            </a:pPr>
            <a:r>
              <a:rPr lang="it-IT"/>
              <a:t>© 2019 ARI	Mauro Pregliasco, I1JQJ</a:t>
            </a:r>
          </a:p>
        </p:txBody>
      </p:sp>
      <p:sp>
        <p:nvSpPr>
          <p:cNvPr id="4" name="Segnaposto numero diapositiva 5"/>
          <p:cNvSpPr>
            <a:spLocks noGrp="1"/>
          </p:cNvSpPr>
          <p:nvPr>
            <p:ph type="sldNum" sz="quarter" idx="12"/>
          </p:nvPr>
        </p:nvSpPr>
        <p:spPr/>
        <p:txBody>
          <a:bodyPr/>
          <a:lstStyle>
            <a:lvl1pPr>
              <a:defRPr/>
            </a:lvl1pPr>
          </a:lstStyle>
          <a:p>
            <a:pPr>
              <a:defRPr/>
            </a:pPr>
            <a:fld id="{ADFC2F0F-D386-4C25-BE62-9B3E01FDEAAC}" type="slidenum">
              <a:rPr lang="it-IT"/>
              <a:pPr>
                <a:defRPr/>
              </a:pPr>
              <a:t>‹N›</a:t>
            </a:fld>
            <a:endParaRPr lang="it-IT"/>
          </a:p>
        </p:txBody>
      </p:sp>
    </p:spTree>
  </p:cSld>
  <p:clrMapOvr>
    <a:masterClrMapping/>
  </p:clrMapOvr>
  <p:transition spd="slow">
    <p:strips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EB9960C-17E2-4BFB-8D5A-3DAFEBC074F3}" type="datetime1">
              <a:rPr lang="it-IT"/>
              <a:pPr>
                <a:defRPr/>
              </a:pPr>
              <a:t>05/02/2019</a:t>
            </a:fld>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a:t>© 2019 ARI	Mauro Pregliasco, I1JQJ</a:t>
            </a:r>
          </a:p>
        </p:txBody>
      </p:sp>
      <p:sp>
        <p:nvSpPr>
          <p:cNvPr id="7" name="Segnaposto numero diapositiva 5"/>
          <p:cNvSpPr>
            <a:spLocks noGrp="1"/>
          </p:cNvSpPr>
          <p:nvPr>
            <p:ph type="sldNum" sz="quarter" idx="12"/>
          </p:nvPr>
        </p:nvSpPr>
        <p:spPr/>
        <p:txBody>
          <a:bodyPr/>
          <a:lstStyle>
            <a:lvl1pPr>
              <a:defRPr/>
            </a:lvl1pPr>
          </a:lstStyle>
          <a:p>
            <a:pPr>
              <a:defRPr/>
            </a:pPr>
            <a:fld id="{6C5E2AAF-F281-4C20-A7A6-3DFE9265E898}" type="slidenum">
              <a:rPr lang="it-IT"/>
              <a:pPr>
                <a:defRPr/>
              </a:pPr>
              <a:t>‹N›</a:t>
            </a:fld>
            <a:endParaRPr lang="it-IT"/>
          </a:p>
        </p:txBody>
      </p:sp>
    </p:spTree>
  </p:cSld>
  <p:clrMapOvr>
    <a:masterClrMapping/>
  </p:clrMapOvr>
  <p:transition spd="slow">
    <p:strips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1F69D382-1ACB-4BEB-B7A3-5740B5536A9B}" type="datetime1">
              <a:rPr lang="it-IT"/>
              <a:pPr>
                <a:defRPr/>
              </a:pPr>
              <a:t>05/02/2019</a:t>
            </a:fld>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a:t>© 2019 ARI	Mauro Pregliasco, I1JQJ</a:t>
            </a:r>
          </a:p>
        </p:txBody>
      </p:sp>
      <p:sp>
        <p:nvSpPr>
          <p:cNvPr id="7" name="Segnaposto numero diapositiva 5"/>
          <p:cNvSpPr>
            <a:spLocks noGrp="1"/>
          </p:cNvSpPr>
          <p:nvPr>
            <p:ph type="sldNum" sz="quarter" idx="12"/>
          </p:nvPr>
        </p:nvSpPr>
        <p:spPr/>
        <p:txBody>
          <a:bodyPr/>
          <a:lstStyle>
            <a:lvl1pPr>
              <a:defRPr/>
            </a:lvl1pPr>
          </a:lstStyle>
          <a:p>
            <a:pPr>
              <a:defRPr/>
            </a:pPr>
            <a:fld id="{A1D971A4-4851-4A96-AD33-54FF9CF6E8A9}" type="slidenum">
              <a:rPr lang="it-IT"/>
              <a:pPr>
                <a:defRPr/>
              </a:pPr>
              <a:t>‹N›</a:t>
            </a:fld>
            <a:endParaRPr lang="it-IT"/>
          </a:p>
        </p:txBody>
      </p:sp>
    </p:spTree>
  </p:cSld>
  <p:clrMapOvr>
    <a:masterClrMapping/>
  </p:clrMapOvr>
  <p:transition spd="slow">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506EF84-A10F-420F-A9B9-94A0FD4239C9}" type="datetime1">
              <a:rPr lang="it-IT"/>
              <a:pPr>
                <a:defRPr/>
              </a:pPr>
              <a:t>05/02/2019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it-IT"/>
              <a:t>© 2019 ARI	Mauro Pregliasco, I1JQJ</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A4072A6-7F71-4643-B121-1EA9ECF2360D}"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trips dir="ru"/>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hyperlink" Target="http://www.iaru.org/qsl-bureaus.html" TargetMode="External"/><Relationship Id="rId4" Type="http://schemas.openxmlformats.org/officeDocument/2006/relationships/hyperlink" Target="http://www.ari.i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2.png"/><Relationship Id="rId7"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egnaposto piè di pagina 4"/>
          <p:cNvSpPr>
            <a:spLocks noGrp="1"/>
          </p:cNvSpPr>
          <p:nvPr>
            <p:ph type="ftr" sz="quarter" idx="11"/>
          </p:nvPr>
        </p:nvSpPr>
        <p:spPr bwMode="auto">
          <a:noFill/>
          <a:ln>
            <a:miter lim="800000"/>
            <a:headEnd/>
            <a:tailEnd/>
          </a:ln>
        </p:spPr>
        <p:txBody>
          <a:bodyPr/>
          <a:lstStyle/>
          <a:p>
            <a:r>
              <a:rPr lang="it-IT" smtClean="0"/>
              <a:t>© 2019 ARI	Mauro Pregliasco, I1JQJ</a:t>
            </a:r>
          </a:p>
        </p:txBody>
      </p:sp>
      <p:sp>
        <p:nvSpPr>
          <p:cNvPr id="4" name="Segnaposto numero diapositiva 5"/>
          <p:cNvSpPr>
            <a:spLocks noGrp="1"/>
          </p:cNvSpPr>
          <p:nvPr>
            <p:ph type="sldNum" sz="quarter" idx="12"/>
          </p:nvPr>
        </p:nvSpPr>
        <p:spPr/>
        <p:txBody>
          <a:bodyPr/>
          <a:lstStyle/>
          <a:p>
            <a:pPr>
              <a:defRPr/>
            </a:pPr>
            <a:fld id="{74B74EB5-C95A-4DAD-BF8B-ECC722A06A65}" type="slidenum">
              <a:rPr lang="it-IT"/>
              <a:pPr>
                <a:defRPr/>
              </a:pPr>
              <a:t>1</a:t>
            </a:fld>
            <a:endParaRPr lang="it-IT"/>
          </a:p>
        </p:txBody>
      </p:sp>
      <p:pic>
        <p:nvPicPr>
          <p:cNvPr id="2052" name="Picture 1031" descr="C:\C.R.P.V.A\Ari_800x600.bmp"/>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egnaposto piè di pagina 4"/>
          <p:cNvSpPr>
            <a:spLocks noGrp="1"/>
          </p:cNvSpPr>
          <p:nvPr>
            <p:ph type="ftr" sz="quarter" idx="11"/>
          </p:nvPr>
        </p:nvSpPr>
        <p:spPr bwMode="auto">
          <a:noFill/>
          <a:ln>
            <a:miter lim="800000"/>
            <a:headEnd/>
            <a:tailEnd/>
          </a:ln>
        </p:spPr>
        <p:txBody>
          <a:bodyPr/>
          <a:lstStyle/>
          <a:p>
            <a:r>
              <a:rPr lang="it-IT" smtClean="0"/>
              <a:t>© 2019 ARI	Mauro Pregliasco, I1JQJ</a:t>
            </a:r>
          </a:p>
        </p:txBody>
      </p:sp>
      <p:sp>
        <p:nvSpPr>
          <p:cNvPr id="8" name="Segnaposto numero diapositiva 5"/>
          <p:cNvSpPr>
            <a:spLocks noGrp="1"/>
          </p:cNvSpPr>
          <p:nvPr>
            <p:ph type="sldNum" sz="quarter" idx="12"/>
          </p:nvPr>
        </p:nvSpPr>
        <p:spPr/>
        <p:txBody>
          <a:bodyPr/>
          <a:lstStyle/>
          <a:p>
            <a:pPr>
              <a:defRPr/>
            </a:pPr>
            <a:fld id="{E23EB6D5-A1FF-45DE-BE10-A6C81BBB1475}" type="slidenum">
              <a:rPr lang="it-IT"/>
              <a:pPr>
                <a:defRPr/>
              </a:pPr>
              <a:t>10</a:t>
            </a:fld>
            <a:endParaRPr lang="it-IT"/>
          </a:p>
        </p:txBody>
      </p:sp>
      <p:sp>
        <p:nvSpPr>
          <p:cNvPr id="3" name="Titolo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rtlCol="0">
            <a:normAutofit/>
          </a:bodyPr>
          <a:lstStyle/>
          <a:p>
            <a:pPr algn="l" eaLnBrk="1" fontAlgn="auto" hangingPunct="1">
              <a:spcAft>
                <a:spcPts val="0"/>
              </a:spcAft>
              <a:defRPr/>
            </a:pPr>
            <a:r>
              <a:rPr lang="it-IT" b="1" dirty="0" smtClean="0">
                <a:latin typeface="Berlin Sans FB Demi" panose="020E0802020502020306" pitchFamily="34" charset="0"/>
              </a:rPr>
              <a:t>    A.R.I. QSL Bureau Italia  </a:t>
            </a:r>
            <a:endParaRPr lang="it-IT" b="1" dirty="0">
              <a:latin typeface="Berlin Sans FB Demi" panose="020E0802020502020306" pitchFamily="34" charset="0"/>
            </a:endParaRPr>
          </a:p>
        </p:txBody>
      </p:sp>
      <p:sp>
        <p:nvSpPr>
          <p:cNvPr id="4" name="Rettangolo 3"/>
          <p:cNvSpPr/>
          <p:nvPr/>
        </p:nvSpPr>
        <p:spPr>
          <a:xfrm>
            <a:off x="468313" y="1557338"/>
            <a:ext cx="8207375" cy="514667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it-IT" sz="2400" b="1">
                <a:solidFill>
                  <a:srgbClr val="000000"/>
                </a:solidFill>
              </a:rPr>
              <a:t>Compilazione e verifiche</a:t>
            </a:r>
          </a:p>
          <a:p>
            <a:pPr>
              <a:defRPr/>
            </a:pPr>
            <a:endParaRPr lang="it-IT" sz="1400" b="1">
              <a:solidFill>
                <a:srgbClr val="000000"/>
              </a:solidFill>
            </a:endParaRPr>
          </a:p>
          <a:p>
            <a:pPr>
              <a:defRPr/>
            </a:pPr>
            <a:r>
              <a:rPr lang="it-IT" sz="1400" b="1">
                <a:solidFill>
                  <a:srgbClr val="000000"/>
                </a:solidFill>
              </a:rPr>
              <a:t>	</a:t>
            </a:r>
            <a:endParaRPr lang="it-IT" sz="1400">
              <a:solidFill>
                <a:srgbClr val="000000"/>
              </a:solidFill>
            </a:endParaRPr>
          </a:p>
          <a:p>
            <a:pPr>
              <a:defRPr/>
            </a:pPr>
            <a:r>
              <a:rPr lang="it-IT" sz="1400">
                <a:solidFill>
                  <a:srgbClr val="000000"/>
                </a:solidFill>
              </a:rPr>
              <a:t>	</a:t>
            </a: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r>
              <a:rPr lang="it-IT" sz="1400">
                <a:solidFill>
                  <a:srgbClr val="000000"/>
                </a:solidFill>
              </a:rPr>
              <a:t>                </a:t>
            </a:r>
            <a:endParaRPr lang="it-IT" sz="1400" i="1">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r>
              <a:rPr lang="it-IT" sz="1400" i="1">
                <a:solidFill>
                  <a:srgbClr val="000000"/>
                </a:solidFill>
              </a:rPr>
              <a:t>Packing List suddiviso per ogni destinatario (Sezione)</a:t>
            </a: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r>
              <a:rPr lang="it-IT" sz="1400">
                <a:solidFill>
                  <a:srgbClr val="000000"/>
                </a:solidFill>
              </a:rPr>
              <a:t>					</a:t>
            </a:r>
          </a:p>
          <a:p>
            <a:pPr>
              <a:defRPr/>
            </a:pPr>
            <a:r>
              <a:rPr lang="it-IT" sz="1400">
                <a:solidFill>
                  <a:srgbClr val="000000"/>
                </a:solidFill>
              </a:rPr>
              <a:t>					           </a:t>
            </a:r>
            <a:r>
              <a:rPr lang="it-IT" sz="1400" i="1">
                <a:solidFill>
                  <a:srgbClr val="000000"/>
                </a:solidFill>
              </a:rPr>
              <a:t>Verifica Soci trasferiti a altra Sezione</a:t>
            </a:r>
          </a:p>
        </p:txBody>
      </p:sp>
      <p:pic>
        <p:nvPicPr>
          <p:cNvPr id="11272" name="Immagine 4"/>
          <p:cNvPicPr>
            <a:picLocks noChangeAspect="1"/>
          </p:cNvPicPr>
          <p:nvPr/>
        </p:nvPicPr>
        <p:blipFill>
          <a:blip r:embed="rId3" cstate="print"/>
          <a:srcRect/>
          <a:stretch>
            <a:fillRect/>
          </a:stretch>
        </p:blipFill>
        <p:spPr bwMode="auto">
          <a:xfrm>
            <a:off x="7667625" y="333375"/>
            <a:ext cx="936625" cy="1008063"/>
          </a:xfrm>
          <a:prstGeom prst="rect">
            <a:avLst/>
          </a:prstGeom>
          <a:noFill/>
          <a:ln w="9525">
            <a:noFill/>
            <a:miter lim="800000"/>
            <a:headEnd/>
            <a:tailEnd/>
          </a:ln>
        </p:spPr>
      </p:pic>
      <p:pic>
        <p:nvPicPr>
          <p:cNvPr id="11273" name="Immagine 1"/>
          <p:cNvPicPr>
            <a:picLocks noChangeAspect="1"/>
          </p:cNvPicPr>
          <p:nvPr/>
        </p:nvPicPr>
        <p:blipFill>
          <a:blip r:embed="rId4" cstate="print"/>
          <a:srcRect/>
          <a:stretch>
            <a:fillRect/>
          </a:stretch>
        </p:blipFill>
        <p:spPr bwMode="auto">
          <a:xfrm>
            <a:off x="495300" y="1947863"/>
            <a:ext cx="3894138" cy="2921000"/>
          </a:xfrm>
          <a:prstGeom prst="rect">
            <a:avLst/>
          </a:prstGeom>
          <a:noFill/>
          <a:ln w="9525">
            <a:noFill/>
            <a:miter lim="800000"/>
            <a:headEnd/>
            <a:tailEnd/>
          </a:ln>
        </p:spPr>
      </p:pic>
      <p:pic>
        <p:nvPicPr>
          <p:cNvPr id="11274" name="Immagine 5"/>
          <p:cNvPicPr>
            <a:picLocks noChangeAspect="1"/>
          </p:cNvPicPr>
          <p:nvPr/>
        </p:nvPicPr>
        <p:blipFill>
          <a:blip r:embed="rId5" cstate="print"/>
          <a:srcRect/>
          <a:stretch>
            <a:fillRect/>
          </a:stretch>
        </p:blipFill>
        <p:spPr bwMode="auto">
          <a:xfrm>
            <a:off x="4545013" y="3213100"/>
            <a:ext cx="4056062" cy="3041650"/>
          </a:xfrm>
          <a:prstGeom prst="rect">
            <a:avLst/>
          </a:prstGeom>
          <a:noFill/>
          <a:ln w="9525">
            <a:noFill/>
            <a:miter lim="800000"/>
            <a:headEnd/>
            <a:tailEnd/>
          </a:ln>
        </p:spPr>
      </p:pic>
    </p:spTree>
  </p:cSld>
  <p:clrMapOvr>
    <a:masterClrMapping/>
  </p:clrMapOvr>
  <p:transition spd="slow">
    <p:push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egnaposto piè di pagina 4"/>
          <p:cNvSpPr>
            <a:spLocks noGrp="1"/>
          </p:cNvSpPr>
          <p:nvPr>
            <p:ph type="ftr" sz="quarter" idx="11"/>
          </p:nvPr>
        </p:nvSpPr>
        <p:spPr bwMode="auto">
          <a:noFill/>
          <a:ln>
            <a:miter lim="800000"/>
            <a:headEnd/>
            <a:tailEnd/>
          </a:ln>
        </p:spPr>
        <p:txBody>
          <a:bodyPr/>
          <a:lstStyle/>
          <a:p>
            <a:r>
              <a:rPr lang="it-IT" smtClean="0"/>
              <a:t>© 2019 ARI	Mauro Pregliasco, I1JQJ</a:t>
            </a:r>
          </a:p>
        </p:txBody>
      </p:sp>
      <p:sp>
        <p:nvSpPr>
          <p:cNvPr id="10" name="Segnaposto numero diapositiva 5"/>
          <p:cNvSpPr>
            <a:spLocks noGrp="1"/>
          </p:cNvSpPr>
          <p:nvPr>
            <p:ph type="sldNum" sz="quarter" idx="12"/>
          </p:nvPr>
        </p:nvSpPr>
        <p:spPr/>
        <p:txBody>
          <a:bodyPr/>
          <a:lstStyle/>
          <a:p>
            <a:pPr>
              <a:defRPr/>
            </a:pPr>
            <a:fld id="{74C6970B-6A13-4644-B562-494FEE739401}" type="slidenum">
              <a:rPr lang="it-IT"/>
              <a:pPr>
                <a:defRPr/>
              </a:pPr>
              <a:t>11</a:t>
            </a:fld>
            <a:endParaRPr lang="it-IT"/>
          </a:p>
        </p:txBody>
      </p:sp>
      <p:sp>
        <p:nvSpPr>
          <p:cNvPr id="3" name="Titolo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rtlCol="0">
            <a:normAutofit/>
          </a:bodyPr>
          <a:lstStyle/>
          <a:p>
            <a:pPr algn="l" eaLnBrk="1" fontAlgn="auto" hangingPunct="1">
              <a:spcAft>
                <a:spcPts val="0"/>
              </a:spcAft>
              <a:defRPr/>
            </a:pPr>
            <a:r>
              <a:rPr lang="it-IT" b="1" dirty="0" smtClean="0">
                <a:latin typeface="Berlin Sans FB Demi" panose="020E0802020502020306" pitchFamily="34" charset="0"/>
              </a:rPr>
              <a:t>    A.R.I. QSL Bureau Italia  </a:t>
            </a:r>
            <a:endParaRPr lang="it-IT" b="1" dirty="0">
              <a:latin typeface="Berlin Sans FB Demi" panose="020E0802020502020306" pitchFamily="34" charset="0"/>
            </a:endParaRPr>
          </a:p>
        </p:txBody>
      </p:sp>
      <p:sp>
        <p:nvSpPr>
          <p:cNvPr id="4" name="Rettangolo 3"/>
          <p:cNvSpPr/>
          <p:nvPr/>
        </p:nvSpPr>
        <p:spPr>
          <a:xfrm>
            <a:off x="468313" y="1527175"/>
            <a:ext cx="8207375" cy="514667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it-IT" sz="2400" b="1">
                <a:solidFill>
                  <a:srgbClr val="000000"/>
                </a:solidFill>
              </a:rPr>
              <a:t>Alcune fasi della lavorazione</a:t>
            </a:r>
          </a:p>
          <a:p>
            <a:pPr>
              <a:defRPr/>
            </a:pPr>
            <a:endParaRPr lang="it-IT" sz="1400" b="1">
              <a:solidFill>
                <a:srgbClr val="000000"/>
              </a:solidFill>
            </a:endParaRPr>
          </a:p>
          <a:p>
            <a:pPr>
              <a:defRPr/>
            </a:pPr>
            <a:r>
              <a:rPr lang="it-IT" sz="1400" b="1">
                <a:solidFill>
                  <a:srgbClr val="000000"/>
                </a:solidFill>
              </a:rPr>
              <a:t>	</a:t>
            </a:r>
            <a:endParaRPr lang="it-IT" sz="1400">
              <a:solidFill>
                <a:srgbClr val="000000"/>
              </a:solidFill>
            </a:endParaRPr>
          </a:p>
          <a:p>
            <a:pPr>
              <a:defRPr/>
            </a:pPr>
            <a:r>
              <a:rPr lang="it-IT" sz="1400">
                <a:solidFill>
                  <a:srgbClr val="000000"/>
                </a:solidFill>
              </a:rPr>
              <a:t>	</a:t>
            </a: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r>
              <a:rPr lang="it-IT" sz="1400">
                <a:solidFill>
                  <a:srgbClr val="000000"/>
                </a:solidFill>
              </a:rPr>
              <a:t>                </a:t>
            </a:r>
            <a:endParaRPr lang="it-IT" sz="1400" i="1">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i="1">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r>
              <a:rPr lang="it-IT" sz="1400">
                <a:solidFill>
                  <a:srgbClr val="000000"/>
                </a:solidFill>
              </a:rPr>
              <a:t>					</a:t>
            </a:r>
          </a:p>
          <a:p>
            <a:pPr>
              <a:defRPr/>
            </a:pPr>
            <a:r>
              <a:rPr lang="it-IT" sz="1400">
                <a:solidFill>
                  <a:srgbClr val="000000"/>
                </a:solidFill>
              </a:rPr>
              <a:t>					</a:t>
            </a:r>
            <a:endParaRPr lang="it-IT" sz="1400" i="1">
              <a:solidFill>
                <a:srgbClr val="000000"/>
              </a:solidFill>
            </a:endParaRPr>
          </a:p>
        </p:txBody>
      </p:sp>
      <p:pic>
        <p:nvPicPr>
          <p:cNvPr id="12296" name="Immagine 4"/>
          <p:cNvPicPr>
            <a:picLocks noChangeAspect="1"/>
          </p:cNvPicPr>
          <p:nvPr/>
        </p:nvPicPr>
        <p:blipFill>
          <a:blip r:embed="rId3" cstate="print"/>
          <a:srcRect/>
          <a:stretch>
            <a:fillRect/>
          </a:stretch>
        </p:blipFill>
        <p:spPr bwMode="auto">
          <a:xfrm>
            <a:off x="7667625" y="333375"/>
            <a:ext cx="936625" cy="1008063"/>
          </a:xfrm>
          <a:prstGeom prst="rect">
            <a:avLst/>
          </a:prstGeom>
          <a:noFill/>
          <a:ln w="9525">
            <a:noFill/>
            <a:miter lim="800000"/>
            <a:headEnd/>
            <a:tailEnd/>
          </a:ln>
        </p:spPr>
      </p:pic>
      <p:pic>
        <p:nvPicPr>
          <p:cNvPr id="12297" name="Immagine 6"/>
          <p:cNvPicPr>
            <a:picLocks noChangeAspect="1"/>
          </p:cNvPicPr>
          <p:nvPr/>
        </p:nvPicPr>
        <p:blipFill>
          <a:blip r:embed="rId4" cstate="print"/>
          <a:srcRect/>
          <a:stretch>
            <a:fillRect/>
          </a:stretch>
        </p:blipFill>
        <p:spPr bwMode="auto">
          <a:xfrm>
            <a:off x="539750" y="1989138"/>
            <a:ext cx="4032250" cy="2519362"/>
          </a:xfrm>
          <a:prstGeom prst="rect">
            <a:avLst/>
          </a:prstGeom>
          <a:noFill/>
          <a:ln w="9525">
            <a:noFill/>
            <a:miter lim="800000"/>
            <a:headEnd/>
            <a:tailEnd/>
          </a:ln>
        </p:spPr>
      </p:pic>
      <p:pic>
        <p:nvPicPr>
          <p:cNvPr id="12298" name="Immagine 7"/>
          <p:cNvPicPr>
            <a:picLocks noChangeAspect="1"/>
          </p:cNvPicPr>
          <p:nvPr/>
        </p:nvPicPr>
        <p:blipFill>
          <a:blip r:embed="rId5" cstate="print"/>
          <a:srcRect/>
          <a:stretch>
            <a:fillRect/>
          </a:stretch>
        </p:blipFill>
        <p:spPr bwMode="auto">
          <a:xfrm>
            <a:off x="4679950" y="1989138"/>
            <a:ext cx="3900488" cy="2519362"/>
          </a:xfrm>
          <a:prstGeom prst="rect">
            <a:avLst/>
          </a:prstGeom>
          <a:noFill/>
          <a:ln w="9525">
            <a:noFill/>
            <a:miter lim="800000"/>
            <a:headEnd/>
            <a:tailEnd/>
          </a:ln>
        </p:spPr>
      </p:pic>
      <p:pic>
        <p:nvPicPr>
          <p:cNvPr id="12299" name="Immagine 9"/>
          <p:cNvPicPr>
            <a:picLocks noChangeAspect="1"/>
          </p:cNvPicPr>
          <p:nvPr/>
        </p:nvPicPr>
        <p:blipFill>
          <a:blip r:embed="rId6" cstate="print"/>
          <a:srcRect/>
          <a:stretch>
            <a:fillRect/>
          </a:stretch>
        </p:blipFill>
        <p:spPr bwMode="auto">
          <a:xfrm>
            <a:off x="4644008" y="4581128"/>
            <a:ext cx="3924300" cy="2024062"/>
          </a:xfrm>
          <a:prstGeom prst="rect">
            <a:avLst/>
          </a:prstGeom>
          <a:noFill/>
          <a:ln w="9525">
            <a:noFill/>
            <a:miter lim="800000"/>
            <a:headEnd/>
            <a:tailEnd/>
          </a:ln>
        </p:spPr>
      </p:pic>
      <p:pic>
        <p:nvPicPr>
          <p:cNvPr id="12300" name="Immagine 10"/>
          <p:cNvPicPr>
            <a:picLocks noChangeAspect="1"/>
          </p:cNvPicPr>
          <p:nvPr/>
        </p:nvPicPr>
        <p:blipFill>
          <a:blip r:embed="rId7" cstate="print"/>
          <a:srcRect/>
          <a:stretch>
            <a:fillRect/>
          </a:stretch>
        </p:blipFill>
        <p:spPr bwMode="auto">
          <a:xfrm>
            <a:off x="539552" y="4581128"/>
            <a:ext cx="4032250" cy="1998662"/>
          </a:xfrm>
          <a:prstGeom prst="rect">
            <a:avLst/>
          </a:prstGeom>
          <a:noFill/>
          <a:ln w="9525">
            <a:noFill/>
            <a:miter lim="800000"/>
            <a:headEnd/>
            <a:tailEnd/>
          </a:ln>
        </p:spPr>
      </p:pic>
    </p:spTree>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piè di pagina 4"/>
          <p:cNvSpPr>
            <a:spLocks noGrp="1"/>
          </p:cNvSpPr>
          <p:nvPr>
            <p:ph type="ftr" sz="quarter" idx="11"/>
          </p:nvPr>
        </p:nvSpPr>
        <p:spPr bwMode="auto">
          <a:noFill/>
          <a:ln>
            <a:miter lim="800000"/>
            <a:headEnd/>
            <a:tailEnd/>
          </a:ln>
        </p:spPr>
        <p:txBody>
          <a:bodyPr/>
          <a:lstStyle/>
          <a:p>
            <a:r>
              <a:rPr lang="it-IT" smtClean="0"/>
              <a:t>© 2019 ARI	Mauro Pregliasco, I1JQJ</a:t>
            </a:r>
          </a:p>
        </p:txBody>
      </p:sp>
      <p:sp>
        <p:nvSpPr>
          <p:cNvPr id="7" name="Segnaposto numero diapositiva 5"/>
          <p:cNvSpPr>
            <a:spLocks noGrp="1"/>
          </p:cNvSpPr>
          <p:nvPr>
            <p:ph type="sldNum" sz="quarter" idx="12"/>
          </p:nvPr>
        </p:nvSpPr>
        <p:spPr/>
        <p:txBody>
          <a:bodyPr/>
          <a:lstStyle/>
          <a:p>
            <a:pPr>
              <a:defRPr/>
            </a:pPr>
            <a:fld id="{67DE676F-4B36-4E4D-A55A-12ACBBA7CDAB}" type="slidenum">
              <a:rPr lang="it-IT"/>
              <a:pPr>
                <a:defRPr/>
              </a:pPr>
              <a:t>12</a:t>
            </a:fld>
            <a:endParaRPr lang="it-IT"/>
          </a:p>
        </p:txBody>
      </p:sp>
      <p:sp>
        <p:nvSpPr>
          <p:cNvPr id="3" name="Titolo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rtlCol="0">
            <a:normAutofit/>
          </a:bodyPr>
          <a:lstStyle/>
          <a:p>
            <a:pPr algn="l" eaLnBrk="1" fontAlgn="auto" hangingPunct="1">
              <a:spcAft>
                <a:spcPts val="0"/>
              </a:spcAft>
              <a:defRPr/>
            </a:pPr>
            <a:r>
              <a:rPr lang="it-IT" b="1" dirty="0" smtClean="0">
                <a:latin typeface="Berlin Sans FB Demi" panose="020E0802020502020306" pitchFamily="34" charset="0"/>
              </a:rPr>
              <a:t>    A.R.I. QSL Bureau Italia  </a:t>
            </a:r>
            <a:endParaRPr lang="it-IT" b="1" dirty="0">
              <a:latin typeface="Berlin Sans FB Demi" panose="020E0802020502020306" pitchFamily="34" charset="0"/>
            </a:endParaRPr>
          </a:p>
        </p:txBody>
      </p:sp>
      <p:sp>
        <p:nvSpPr>
          <p:cNvPr id="4" name="Rettangolo 3"/>
          <p:cNvSpPr/>
          <p:nvPr/>
        </p:nvSpPr>
        <p:spPr>
          <a:xfrm>
            <a:off x="468313" y="1557338"/>
            <a:ext cx="8207375" cy="520065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it-IT" sz="2400" b="1" dirty="0"/>
              <a:t>Anno 2017 vs </a:t>
            </a:r>
            <a:r>
              <a:rPr lang="it-IT" sz="2400" b="1" dirty="0">
                <a:solidFill>
                  <a:srgbClr val="FF0000"/>
                </a:solidFill>
              </a:rPr>
              <a:t>2018</a:t>
            </a:r>
          </a:p>
          <a:p>
            <a:pPr fontAlgn="auto">
              <a:spcBef>
                <a:spcPts val="0"/>
              </a:spcBef>
              <a:spcAft>
                <a:spcPts val="0"/>
              </a:spcAft>
              <a:defRPr/>
            </a:pPr>
            <a:endParaRPr lang="it-IT" sz="1400" b="1" dirty="0"/>
          </a:p>
          <a:p>
            <a:pPr fontAlgn="auto">
              <a:spcBef>
                <a:spcPts val="0"/>
              </a:spcBef>
              <a:spcAft>
                <a:spcPts val="0"/>
              </a:spcAft>
              <a:defRPr/>
            </a:pPr>
            <a:endParaRPr lang="it-IT" sz="1400" b="1" dirty="0"/>
          </a:p>
          <a:p>
            <a:pPr fontAlgn="auto">
              <a:spcBef>
                <a:spcPts val="0"/>
              </a:spcBef>
              <a:spcAft>
                <a:spcPts val="0"/>
              </a:spcAft>
              <a:defRPr/>
            </a:pPr>
            <a:endParaRPr lang="it-IT" sz="1400" b="1" dirty="0"/>
          </a:p>
          <a:p>
            <a:pPr fontAlgn="auto">
              <a:spcBef>
                <a:spcPts val="0"/>
              </a:spcBef>
              <a:spcAft>
                <a:spcPts val="0"/>
              </a:spcAft>
              <a:defRPr/>
            </a:pPr>
            <a:endParaRPr lang="it-IT" sz="1400" b="1" dirty="0"/>
          </a:p>
          <a:p>
            <a:pPr fontAlgn="auto">
              <a:spcBef>
                <a:spcPts val="0"/>
              </a:spcBef>
              <a:spcAft>
                <a:spcPts val="0"/>
              </a:spcAft>
              <a:defRPr/>
            </a:pPr>
            <a:endParaRPr lang="it-IT" sz="1400" b="1" dirty="0"/>
          </a:p>
          <a:p>
            <a:pPr fontAlgn="auto">
              <a:spcBef>
                <a:spcPts val="0"/>
              </a:spcBef>
              <a:spcAft>
                <a:spcPts val="0"/>
              </a:spcAft>
              <a:defRPr/>
            </a:pPr>
            <a:endParaRPr lang="it-IT" sz="1400" b="1" dirty="0"/>
          </a:p>
          <a:p>
            <a:pPr fontAlgn="auto">
              <a:spcBef>
                <a:spcPts val="0"/>
              </a:spcBef>
              <a:spcAft>
                <a:spcPts val="0"/>
              </a:spcAft>
              <a:defRPr/>
            </a:pPr>
            <a:endParaRPr lang="it-IT" sz="1400" b="1" dirty="0"/>
          </a:p>
          <a:p>
            <a:pPr fontAlgn="auto">
              <a:spcBef>
                <a:spcPts val="0"/>
              </a:spcBef>
              <a:spcAft>
                <a:spcPts val="0"/>
              </a:spcAft>
              <a:defRPr/>
            </a:pPr>
            <a:endParaRPr lang="it-IT" sz="1400" b="1" dirty="0"/>
          </a:p>
          <a:p>
            <a:pPr fontAlgn="auto">
              <a:spcBef>
                <a:spcPts val="0"/>
              </a:spcBef>
              <a:spcAft>
                <a:spcPts val="0"/>
              </a:spcAft>
              <a:defRPr/>
            </a:pPr>
            <a:endParaRPr lang="it-IT" sz="1400" b="1" dirty="0"/>
          </a:p>
          <a:p>
            <a:pPr fontAlgn="auto">
              <a:spcBef>
                <a:spcPts val="0"/>
              </a:spcBef>
              <a:spcAft>
                <a:spcPts val="0"/>
              </a:spcAft>
              <a:defRPr/>
            </a:pPr>
            <a:r>
              <a:rPr lang="it-IT" sz="1400" b="1" dirty="0"/>
              <a:t>	</a:t>
            </a:r>
            <a:endParaRPr lang="it-IT" sz="1400" dirty="0"/>
          </a:p>
          <a:p>
            <a:pPr fontAlgn="auto">
              <a:spcBef>
                <a:spcPts val="0"/>
              </a:spcBef>
              <a:spcAft>
                <a:spcPts val="0"/>
              </a:spcAft>
              <a:defRPr/>
            </a:pPr>
            <a:r>
              <a:rPr lang="it-IT" sz="1400" dirty="0"/>
              <a:t>	</a:t>
            </a:r>
          </a:p>
          <a:p>
            <a:pPr fontAlgn="auto">
              <a:spcBef>
                <a:spcPts val="0"/>
              </a:spcBef>
              <a:spcAft>
                <a:spcPts val="0"/>
              </a:spcAft>
              <a:defRPr/>
            </a:pPr>
            <a:endParaRPr lang="it-IT" sz="1400" dirty="0"/>
          </a:p>
          <a:p>
            <a:pPr fontAlgn="auto">
              <a:spcBef>
                <a:spcPts val="0"/>
              </a:spcBef>
              <a:spcAft>
                <a:spcPts val="0"/>
              </a:spcAft>
              <a:defRPr/>
            </a:pPr>
            <a:endParaRPr lang="it-IT" sz="1400" dirty="0"/>
          </a:p>
          <a:p>
            <a:pPr fontAlgn="auto">
              <a:spcBef>
                <a:spcPts val="0"/>
              </a:spcBef>
              <a:spcAft>
                <a:spcPts val="0"/>
              </a:spcAft>
              <a:defRPr/>
            </a:pPr>
            <a:endParaRPr lang="it-IT" sz="1400" dirty="0"/>
          </a:p>
          <a:p>
            <a:pPr fontAlgn="auto">
              <a:spcBef>
                <a:spcPts val="0"/>
              </a:spcBef>
              <a:spcAft>
                <a:spcPts val="0"/>
              </a:spcAft>
              <a:defRPr/>
            </a:pPr>
            <a:endParaRPr lang="it-IT" sz="1400" dirty="0"/>
          </a:p>
          <a:p>
            <a:pPr fontAlgn="auto">
              <a:spcBef>
                <a:spcPts val="0"/>
              </a:spcBef>
              <a:spcAft>
                <a:spcPts val="0"/>
              </a:spcAft>
              <a:defRPr/>
            </a:pPr>
            <a:endParaRPr lang="it-IT" sz="1400" dirty="0"/>
          </a:p>
          <a:p>
            <a:pPr fontAlgn="auto">
              <a:spcBef>
                <a:spcPts val="0"/>
              </a:spcBef>
              <a:spcAft>
                <a:spcPts val="0"/>
              </a:spcAft>
              <a:defRPr/>
            </a:pPr>
            <a:endParaRPr lang="it-IT" sz="1400" dirty="0"/>
          </a:p>
          <a:p>
            <a:pPr fontAlgn="auto">
              <a:spcBef>
                <a:spcPts val="0"/>
              </a:spcBef>
              <a:spcAft>
                <a:spcPts val="0"/>
              </a:spcAft>
              <a:defRPr/>
            </a:pPr>
            <a:endParaRPr lang="it-IT" sz="1400" dirty="0"/>
          </a:p>
          <a:p>
            <a:pPr fontAlgn="auto">
              <a:spcBef>
                <a:spcPts val="0"/>
              </a:spcBef>
              <a:spcAft>
                <a:spcPts val="0"/>
              </a:spcAft>
              <a:defRPr/>
            </a:pPr>
            <a:endParaRPr lang="it-IT" sz="1400" dirty="0"/>
          </a:p>
          <a:p>
            <a:pPr fontAlgn="auto">
              <a:spcBef>
                <a:spcPts val="0"/>
              </a:spcBef>
              <a:spcAft>
                <a:spcPts val="0"/>
              </a:spcAft>
              <a:defRPr/>
            </a:pPr>
            <a:endParaRPr lang="it-IT" sz="1400" dirty="0"/>
          </a:p>
          <a:p>
            <a:pPr fontAlgn="auto">
              <a:spcBef>
                <a:spcPts val="0"/>
              </a:spcBef>
              <a:spcAft>
                <a:spcPts val="0"/>
              </a:spcAft>
              <a:defRPr/>
            </a:pPr>
            <a:endParaRPr lang="it-IT" sz="1400" dirty="0"/>
          </a:p>
          <a:p>
            <a:pPr algn="ctr" fontAlgn="auto">
              <a:spcBef>
                <a:spcPts val="0"/>
              </a:spcBef>
              <a:spcAft>
                <a:spcPts val="0"/>
              </a:spcAft>
              <a:defRPr/>
            </a:pPr>
            <a:r>
              <a:rPr lang="it-IT" sz="1400" dirty="0"/>
              <a:t>                  </a:t>
            </a:r>
            <a:endParaRPr lang="it-IT" sz="1400" i="1" dirty="0"/>
          </a:p>
        </p:txBody>
      </p:sp>
      <p:pic>
        <p:nvPicPr>
          <p:cNvPr id="13320" name="Immagine 4"/>
          <p:cNvPicPr>
            <a:picLocks noChangeAspect="1"/>
          </p:cNvPicPr>
          <p:nvPr/>
        </p:nvPicPr>
        <p:blipFill>
          <a:blip r:embed="rId3" cstate="print"/>
          <a:srcRect/>
          <a:stretch>
            <a:fillRect/>
          </a:stretch>
        </p:blipFill>
        <p:spPr bwMode="auto">
          <a:xfrm>
            <a:off x="7667625" y="333375"/>
            <a:ext cx="936625" cy="1008063"/>
          </a:xfrm>
          <a:prstGeom prst="rect">
            <a:avLst/>
          </a:prstGeom>
          <a:noFill/>
          <a:ln w="9525">
            <a:noFill/>
            <a:miter lim="800000"/>
            <a:headEnd/>
            <a:tailEnd/>
          </a:ln>
        </p:spPr>
      </p:pic>
      <p:graphicFrame>
        <p:nvGraphicFramePr>
          <p:cNvPr id="10" name="Tabella 9"/>
          <p:cNvGraphicFramePr>
            <a:graphicFrameLocks noGrp="1"/>
          </p:cNvGraphicFramePr>
          <p:nvPr/>
        </p:nvGraphicFramePr>
        <p:xfrm>
          <a:off x="1524000" y="2133600"/>
          <a:ext cx="6096000" cy="3977640"/>
        </p:xfrm>
        <a:graphic>
          <a:graphicData uri="http://schemas.openxmlformats.org/drawingml/2006/table">
            <a:tbl>
              <a:tblPr firstRow="1" bandRow="1">
                <a:tableStyleId>{5C22544A-7EE6-4342-B048-85BDC9FD1C3A}</a:tableStyleId>
              </a:tblPr>
              <a:tblGrid>
                <a:gridCol w="2399928"/>
                <a:gridCol w="1664072"/>
                <a:gridCol w="2032000"/>
              </a:tblGrid>
              <a:tr h="576064">
                <a:tc>
                  <a:txBody>
                    <a:bodyPr/>
                    <a:lstStyle/>
                    <a:p>
                      <a:pPr algn="ctr"/>
                      <a:r>
                        <a:rPr lang="it-IT" dirty="0" smtClean="0"/>
                        <a:t>MESE</a:t>
                      </a:r>
                      <a:endParaRPr lang="it-IT" dirty="0"/>
                    </a:p>
                  </a:txBody>
                  <a:tcPr/>
                </a:tc>
                <a:tc>
                  <a:txBody>
                    <a:bodyPr/>
                    <a:lstStyle/>
                    <a:p>
                      <a:pPr algn="ctr"/>
                      <a:r>
                        <a:rPr lang="it-IT" dirty="0" smtClean="0"/>
                        <a:t>TOTALE kg SPEDITI</a:t>
                      </a:r>
                      <a:endParaRPr lang="it-IT" dirty="0"/>
                    </a:p>
                  </a:txBody>
                  <a:tcPr/>
                </a:tc>
                <a:tc>
                  <a:txBody>
                    <a:bodyPr/>
                    <a:lstStyle/>
                    <a:p>
                      <a:pPr algn="ctr"/>
                      <a:r>
                        <a:rPr lang="it-IT" dirty="0" smtClean="0"/>
                        <a:t>TOTALE € PPTT</a:t>
                      </a:r>
                      <a:endParaRPr lang="it-IT" dirty="0"/>
                    </a:p>
                  </a:txBody>
                  <a:tcPr/>
                </a:tc>
              </a:tr>
              <a:tr h="370840">
                <a:tc>
                  <a:txBody>
                    <a:bodyPr/>
                    <a:lstStyle/>
                    <a:p>
                      <a:r>
                        <a:rPr lang="it-IT" dirty="0" smtClean="0"/>
                        <a:t>GENNAIO</a:t>
                      </a:r>
                      <a:endParaRPr lang="it-IT" dirty="0"/>
                    </a:p>
                  </a:txBody>
                  <a:tcPr/>
                </a:tc>
                <a:tc>
                  <a:txBody>
                    <a:bodyPr/>
                    <a:lstStyle/>
                    <a:p>
                      <a:pPr algn="ctr"/>
                      <a:r>
                        <a:rPr lang="it-IT" dirty="0" smtClean="0"/>
                        <a:t>405</a:t>
                      </a:r>
                      <a:endParaRPr lang="it-IT" dirty="0"/>
                    </a:p>
                  </a:txBody>
                  <a:tcPr/>
                </a:tc>
                <a:tc>
                  <a:txBody>
                    <a:bodyPr/>
                    <a:lstStyle/>
                    <a:p>
                      <a:pPr algn="ctr"/>
                      <a:r>
                        <a:rPr lang="it-IT" dirty="0" smtClean="0"/>
                        <a:t>2342</a:t>
                      </a:r>
                      <a:endParaRPr lang="it-IT" dirty="0"/>
                    </a:p>
                  </a:txBody>
                  <a:tcPr/>
                </a:tc>
              </a:tr>
              <a:tr h="370840">
                <a:tc>
                  <a:txBody>
                    <a:bodyPr/>
                    <a:lstStyle/>
                    <a:p>
                      <a:r>
                        <a:rPr lang="it-IT" dirty="0" smtClean="0"/>
                        <a:t>FEBBRAIO</a:t>
                      </a:r>
                      <a:endParaRPr lang="it-IT" dirty="0"/>
                    </a:p>
                  </a:txBody>
                  <a:tcPr/>
                </a:tc>
                <a:tc>
                  <a:txBody>
                    <a:bodyPr/>
                    <a:lstStyle/>
                    <a:p>
                      <a:pPr algn="ctr"/>
                      <a:r>
                        <a:rPr lang="it-IT" dirty="0" smtClean="0"/>
                        <a:t>371 </a:t>
                      </a:r>
                      <a:r>
                        <a:rPr lang="it-IT" dirty="0" smtClean="0">
                          <a:solidFill>
                            <a:srgbClr val="FF0000"/>
                          </a:solidFill>
                        </a:rPr>
                        <a:t>  844</a:t>
                      </a:r>
                      <a:endParaRPr lang="it-IT" dirty="0"/>
                    </a:p>
                  </a:txBody>
                  <a:tcPr/>
                </a:tc>
                <a:tc>
                  <a:txBody>
                    <a:bodyPr/>
                    <a:lstStyle/>
                    <a:p>
                      <a:pPr algn="ctr"/>
                      <a:r>
                        <a:rPr lang="it-IT" dirty="0" smtClean="0"/>
                        <a:t>2243</a:t>
                      </a:r>
                      <a:endParaRPr lang="it-IT" dirty="0"/>
                    </a:p>
                  </a:txBody>
                  <a:tcPr/>
                </a:tc>
              </a:tr>
              <a:tr h="370840">
                <a:tc>
                  <a:txBody>
                    <a:bodyPr/>
                    <a:lstStyle/>
                    <a:p>
                      <a:r>
                        <a:rPr lang="it-IT" dirty="0" smtClean="0"/>
                        <a:t>APRILE</a:t>
                      </a:r>
                      <a:endParaRPr lang="it-IT" dirty="0"/>
                    </a:p>
                  </a:txBody>
                  <a:tcPr/>
                </a:tc>
                <a:tc>
                  <a:txBody>
                    <a:bodyPr/>
                    <a:lstStyle/>
                    <a:p>
                      <a:pPr algn="ctr"/>
                      <a:r>
                        <a:rPr lang="it-IT" dirty="0" smtClean="0"/>
                        <a:t>383  </a:t>
                      </a:r>
                      <a:r>
                        <a:rPr lang="it-IT" dirty="0" smtClean="0">
                          <a:solidFill>
                            <a:srgbClr val="FF0000"/>
                          </a:solidFill>
                        </a:rPr>
                        <a:t>814</a:t>
                      </a:r>
                      <a:endParaRPr lang="it-IT" dirty="0"/>
                    </a:p>
                  </a:txBody>
                  <a:tcPr/>
                </a:tc>
                <a:tc>
                  <a:txBody>
                    <a:bodyPr/>
                    <a:lstStyle/>
                    <a:p>
                      <a:pPr algn="ctr"/>
                      <a:r>
                        <a:rPr lang="it-IT" dirty="0" smtClean="0"/>
                        <a:t>2280</a:t>
                      </a:r>
                      <a:endParaRPr lang="it-IT" dirty="0"/>
                    </a:p>
                  </a:txBody>
                  <a:tcPr/>
                </a:tc>
              </a:tr>
              <a:tr h="370840">
                <a:tc>
                  <a:txBody>
                    <a:bodyPr/>
                    <a:lstStyle/>
                    <a:p>
                      <a:r>
                        <a:rPr lang="it-IT" dirty="0" smtClean="0"/>
                        <a:t>MAGGIO</a:t>
                      </a:r>
                      <a:endParaRPr lang="it-IT" dirty="0"/>
                    </a:p>
                  </a:txBody>
                  <a:tcPr/>
                </a:tc>
                <a:tc>
                  <a:txBody>
                    <a:bodyPr/>
                    <a:lstStyle/>
                    <a:p>
                      <a:pPr algn="ctr"/>
                      <a:r>
                        <a:rPr lang="it-IT" dirty="0" smtClean="0"/>
                        <a:t>393</a:t>
                      </a:r>
                      <a:endParaRPr lang="it-IT" dirty="0"/>
                    </a:p>
                  </a:txBody>
                  <a:tcPr/>
                </a:tc>
                <a:tc>
                  <a:txBody>
                    <a:bodyPr/>
                    <a:lstStyle/>
                    <a:p>
                      <a:pPr algn="ctr"/>
                      <a:r>
                        <a:rPr lang="it-IT" dirty="0" smtClean="0"/>
                        <a:t>2375</a:t>
                      </a:r>
                      <a:endParaRPr lang="it-IT" dirty="0"/>
                    </a:p>
                  </a:txBody>
                  <a:tcPr/>
                </a:tc>
              </a:tr>
              <a:tr h="370840">
                <a:tc>
                  <a:txBody>
                    <a:bodyPr/>
                    <a:lstStyle/>
                    <a:p>
                      <a:r>
                        <a:rPr lang="it-IT" dirty="0" smtClean="0"/>
                        <a:t>GIUGNO</a:t>
                      </a:r>
                      <a:endParaRPr lang="it-IT" dirty="0"/>
                    </a:p>
                  </a:txBody>
                  <a:tcPr/>
                </a:tc>
                <a:tc>
                  <a:txBody>
                    <a:bodyPr/>
                    <a:lstStyle/>
                    <a:p>
                      <a:pPr algn="ctr"/>
                      <a:r>
                        <a:rPr lang="it-IT" dirty="0" smtClean="0"/>
                        <a:t>502  </a:t>
                      </a:r>
                      <a:r>
                        <a:rPr lang="it-IT" dirty="0" smtClean="0">
                          <a:solidFill>
                            <a:srgbClr val="FF0000"/>
                          </a:solidFill>
                        </a:rPr>
                        <a:t>472</a:t>
                      </a:r>
                      <a:endParaRPr lang="it-IT" dirty="0"/>
                    </a:p>
                  </a:txBody>
                  <a:tcPr/>
                </a:tc>
                <a:tc>
                  <a:txBody>
                    <a:bodyPr/>
                    <a:lstStyle/>
                    <a:p>
                      <a:pPr algn="ctr"/>
                      <a:r>
                        <a:rPr lang="it-IT" dirty="0" smtClean="0"/>
                        <a:t>2560</a:t>
                      </a:r>
                      <a:endParaRPr lang="it-IT" dirty="0"/>
                    </a:p>
                  </a:txBody>
                  <a:tcPr/>
                </a:tc>
              </a:tr>
              <a:tr h="370840">
                <a:tc>
                  <a:txBody>
                    <a:bodyPr/>
                    <a:lstStyle/>
                    <a:p>
                      <a:r>
                        <a:rPr lang="it-IT" dirty="0" smtClean="0"/>
                        <a:t>AGOSTO</a:t>
                      </a:r>
                      <a:endParaRPr lang="it-IT" dirty="0"/>
                    </a:p>
                  </a:txBody>
                  <a:tcPr/>
                </a:tc>
                <a:tc>
                  <a:txBody>
                    <a:bodyPr/>
                    <a:lstStyle/>
                    <a:p>
                      <a:pPr algn="ctr"/>
                      <a:r>
                        <a:rPr lang="it-IT" dirty="0" smtClean="0"/>
                        <a:t>475  </a:t>
                      </a:r>
                      <a:r>
                        <a:rPr lang="it-IT" dirty="0" smtClean="0">
                          <a:solidFill>
                            <a:srgbClr val="FF0000"/>
                          </a:solidFill>
                        </a:rPr>
                        <a:t>515</a:t>
                      </a:r>
                      <a:endParaRPr lang="it-IT" dirty="0"/>
                    </a:p>
                  </a:txBody>
                  <a:tcPr/>
                </a:tc>
                <a:tc>
                  <a:txBody>
                    <a:bodyPr/>
                    <a:lstStyle/>
                    <a:p>
                      <a:pPr algn="ctr"/>
                      <a:r>
                        <a:rPr lang="it-IT" dirty="0" smtClean="0"/>
                        <a:t>2633</a:t>
                      </a:r>
                      <a:endParaRPr lang="it-IT" dirty="0"/>
                    </a:p>
                  </a:txBody>
                  <a:tcPr/>
                </a:tc>
              </a:tr>
              <a:tr h="370840">
                <a:tc>
                  <a:txBody>
                    <a:bodyPr/>
                    <a:lstStyle/>
                    <a:p>
                      <a:r>
                        <a:rPr lang="it-IT" smtClean="0"/>
                        <a:t>SETTEMBRE  </a:t>
                      </a:r>
                      <a:r>
                        <a:rPr lang="it-IT" smtClean="0">
                          <a:solidFill>
                            <a:srgbClr val="FF0000"/>
                          </a:solidFill>
                        </a:rPr>
                        <a:t>OTTOBRE</a:t>
                      </a:r>
                      <a:endParaRPr lang="it-IT" dirty="0">
                        <a:solidFill>
                          <a:srgbClr val="FF0000"/>
                        </a:solidFill>
                      </a:endParaRPr>
                    </a:p>
                  </a:txBody>
                  <a:tcPr/>
                </a:tc>
                <a:tc>
                  <a:txBody>
                    <a:bodyPr/>
                    <a:lstStyle/>
                    <a:p>
                      <a:pPr algn="ctr"/>
                      <a:r>
                        <a:rPr lang="it-IT" dirty="0" smtClean="0"/>
                        <a:t>499  </a:t>
                      </a:r>
                      <a:r>
                        <a:rPr lang="it-IT" dirty="0" smtClean="0">
                          <a:solidFill>
                            <a:srgbClr val="FF0000"/>
                          </a:solidFill>
                        </a:rPr>
                        <a:t>412</a:t>
                      </a:r>
                      <a:endParaRPr lang="it-IT" dirty="0"/>
                    </a:p>
                  </a:txBody>
                  <a:tcPr/>
                </a:tc>
                <a:tc>
                  <a:txBody>
                    <a:bodyPr/>
                    <a:lstStyle/>
                    <a:p>
                      <a:pPr algn="ctr"/>
                      <a:r>
                        <a:rPr lang="it-IT" dirty="0" smtClean="0"/>
                        <a:t>2450</a:t>
                      </a:r>
                      <a:endParaRPr lang="it-IT" dirty="0"/>
                    </a:p>
                  </a:txBody>
                  <a:tcPr/>
                </a:tc>
              </a:tr>
              <a:tr h="370840">
                <a:tc>
                  <a:txBody>
                    <a:bodyPr/>
                    <a:lstStyle/>
                    <a:p>
                      <a:r>
                        <a:rPr lang="it-IT" dirty="0" smtClean="0"/>
                        <a:t>NOVEMBRE  </a:t>
                      </a:r>
                      <a:r>
                        <a:rPr lang="it-IT" dirty="0" smtClean="0">
                          <a:solidFill>
                            <a:srgbClr val="FF0000"/>
                          </a:solidFill>
                        </a:rPr>
                        <a:t>DICEMBRE</a:t>
                      </a:r>
                      <a:endParaRPr lang="it-IT" dirty="0"/>
                    </a:p>
                  </a:txBody>
                  <a:tcPr/>
                </a:tc>
                <a:tc>
                  <a:txBody>
                    <a:bodyPr/>
                    <a:lstStyle/>
                    <a:p>
                      <a:pPr algn="ctr"/>
                      <a:r>
                        <a:rPr lang="it-IT" dirty="0" smtClean="0"/>
                        <a:t>398  </a:t>
                      </a:r>
                      <a:r>
                        <a:rPr lang="it-IT" dirty="0" smtClean="0">
                          <a:solidFill>
                            <a:srgbClr val="FF0000"/>
                          </a:solidFill>
                        </a:rPr>
                        <a:t>497</a:t>
                      </a:r>
                      <a:endParaRPr lang="it-IT" dirty="0"/>
                    </a:p>
                  </a:txBody>
                  <a:tcPr/>
                </a:tc>
                <a:tc>
                  <a:txBody>
                    <a:bodyPr/>
                    <a:lstStyle/>
                    <a:p>
                      <a:pPr algn="ctr"/>
                      <a:r>
                        <a:rPr lang="it-IT" dirty="0" smtClean="0"/>
                        <a:t>2304</a:t>
                      </a:r>
                      <a:endParaRPr lang="it-IT" dirty="0"/>
                    </a:p>
                  </a:txBody>
                  <a:tcPr/>
                </a:tc>
              </a:tr>
              <a:tr h="370840">
                <a:tc>
                  <a:txBody>
                    <a:bodyPr/>
                    <a:lstStyle/>
                    <a:p>
                      <a:r>
                        <a:rPr lang="it-IT" b="1" dirty="0" smtClean="0"/>
                        <a:t>Totale</a:t>
                      </a:r>
                      <a:endParaRPr lang="it-IT" b="1" dirty="0"/>
                    </a:p>
                  </a:txBody>
                  <a:tcPr/>
                </a:tc>
                <a:tc>
                  <a:txBody>
                    <a:bodyPr/>
                    <a:lstStyle/>
                    <a:p>
                      <a:pPr algn="ctr"/>
                      <a:r>
                        <a:rPr lang="it-IT" b="1" dirty="0" smtClean="0"/>
                        <a:t>3426  </a:t>
                      </a:r>
                      <a:r>
                        <a:rPr lang="it-IT" b="1" dirty="0" smtClean="0">
                          <a:solidFill>
                            <a:srgbClr val="FF0000"/>
                          </a:solidFill>
                        </a:rPr>
                        <a:t>3508</a:t>
                      </a:r>
                      <a:endParaRPr lang="it-IT" b="1" dirty="0"/>
                    </a:p>
                  </a:txBody>
                  <a:tcPr/>
                </a:tc>
                <a:tc>
                  <a:txBody>
                    <a:bodyPr/>
                    <a:lstStyle/>
                    <a:p>
                      <a:pPr algn="ctr"/>
                      <a:r>
                        <a:rPr lang="it-IT" b="1" dirty="0" smtClean="0"/>
                        <a:t>19187  </a:t>
                      </a:r>
                      <a:r>
                        <a:rPr lang="it-IT" b="1" dirty="0" smtClean="0">
                          <a:solidFill>
                            <a:srgbClr val="FF0000"/>
                          </a:solidFill>
                        </a:rPr>
                        <a:t>15752</a:t>
                      </a:r>
                      <a:endParaRPr lang="it-IT" b="1" dirty="0"/>
                    </a:p>
                  </a:txBody>
                  <a:tcPr/>
                </a:tc>
              </a:tr>
            </a:tbl>
          </a:graphicData>
        </a:graphic>
      </p:graphicFrame>
    </p:spTree>
  </p:cSld>
  <p:clrMapOvr>
    <a:masterClrMapping/>
  </p:clrMapOvr>
  <p:transition spd="slow">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piè di pagina 4"/>
          <p:cNvSpPr>
            <a:spLocks noGrp="1"/>
          </p:cNvSpPr>
          <p:nvPr>
            <p:ph type="ftr" sz="quarter" idx="11"/>
          </p:nvPr>
        </p:nvSpPr>
        <p:spPr bwMode="auto">
          <a:noFill/>
          <a:ln>
            <a:miter lim="800000"/>
            <a:headEnd/>
            <a:tailEnd/>
          </a:ln>
        </p:spPr>
        <p:txBody>
          <a:bodyPr/>
          <a:lstStyle/>
          <a:p>
            <a:r>
              <a:rPr lang="it-IT" smtClean="0"/>
              <a:t>© 2019 ARI	Mauro Pregliasco, I1JQJ</a:t>
            </a:r>
          </a:p>
        </p:txBody>
      </p:sp>
      <p:sp>
        <p:nvSpPr>
          <p:cNvPr id="7" name="Segnaposto numero diapositiva 5"/>
          <p:cNvSpPr>
            <a:spLocks noGrp="1"/>
          </p:cNvSpPr>
          <p:nvPr>
            <p:ph type="sldNum" sz="quarter" idx="12"/>
          </p:nvPr>
        </p:nvSpPr>
        <p:spPr/>
        <p:txBody>
          <a:bodyPr/>
          <a:lstStyle/>
          <a:p>
            <a:pPr>
              <a:defRPr/>
            </a:pPr>
            <a:fld id="{5A8BA120-0861-4CD7-B901-1398302BF728}" type="slidenum">
              <a:rPr lang="it-IT"/>
              <a:pPr>
                <a:defRPr/>
              </a:pPr>
              <a:t>13</a:t>
            </a:fld>
            <a:endParaRPr lang="it-IT"/>
          </a:p>
        </p:txBody>
      </p:sp>
      <p:sp>
        <p:nvSpPr>
          <p:cNvPr id="4" name="Titolo 3"/>
          <p:cNvSpPr>
            <a:spLocks noGrp="1"/>
          </p:cNvSpPr>
          <p:nvPr>
            <p:ph type="title" idx="4294967295"/>
          </p:nvPr>
        </p:nvSpPr>
        <p:spPr>
          <a:xfrm>
            <a:off x="457200" y="274638"/>
            <a:ext cx="8291264" cy="1282154"/>
          </a:xfrm>
        </p:spPr>
        <p:style>
          <a:lnRef idx="0">
            <a:schemeClr val="accent1"/>
          </a:lnRef>
          <a:fillRef idx="3">
            <a:schemeClr val="accent1"/>
          </a:fillRef>
          <a:effectRef idx="3">
            <a:schemeClr val="accent1"/>
          </a:effectRef>
          <a:fontRef idx="minor">
            <a:schemeClr val="lt1"/>
          </a:fontRef>
        </p:style>
        <p:txBody>
          <a:bodyPr rtlCol="0">
            <a:normAutofit/>
          </a:bodyPr>
          <a:lstStyle/>
          <a:p>
            <a:pPr algn="l" eaLnBrk="1" fontAlgn="auto" hangingPunct="1">
              <a:spcAft>
                <a:spcPts val="0"/>
              </a:spcAft>
              <a:defRPr/>
            </a:pPr>
            <a:r>
              <a:rPr lang="it-IT" b="1" dirty="0" smtClean="0">
                <a:latin typeface="Berlin Sans FB Demi" panose="020E0802020502020306" pitchFamily="34" charset="0"/>
              </a:rPr>
              <a:t>   A.R.I. QSL Bureau Estero</a:t>
            </a:r>
            <a:endParaRPr lang="it-IT" b="1" dirty="0">
              <a:latin typeface="Berlin Sans FB Demi" panose="020E0802020502020306" pitchFamily="34" charset="0"/>
            </a:endParaRPr>
          </a:p>
        </p:txBody>
      </p:sp>
      <p:pic>
        <p:nvPicPr>
          <p:cNvPr id="16391" name="Immagine 4"/>
          <p:cNvPicPr>
            <a:picLocks noChangeAspect="1"/>
          </p:cNvPicPr>
          <p:nvPr/>
        </p:nvPicPr>
        <p:blipFill>
          <a:blip r:embed="rId3" cstate="print"/>
          <a:srcRect/>
          <a:stretch>
            <a:fillRect/>
          </a:stretch>
        </p:blipFill>
        <p:spPr bwMode="auto">
          <a:xfrm>
            <a:off x="7740650" y="404813"/>
            <a:ext cx="935038" cy="1008062"/>
          </a:xfrm>
          <a:prstGeom prst="rect">
            <a:avLst/>
          </a:prstGeom>
          <a:noFill/>
          <a:ln w="9525">
            <a:noFill/>
            <a:miter lim="800000"/>
            <a:headEnd/>
            <a:tailEnd/>
          </a:ln>
        </p:spPr>
      </p:pic>
      <p:sp>
        <p:nvSpPr>
          <p:cNvPr id="6" name="CasellaDiTesto 5"/>
          <p:cNvSpPr txBox="1"/>
          <p:nvPr/>
        </p:nvSpPr>
        <p:spPr>
          <a:xfrm>
            <a:off x="468313" y="1628775"/>
            <a:ext cx="8280400" cy="437042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endParaRPr lang="it-IT" sz="2400" b="1" dirty="0" smtClean="0">
              <a:solidFill>
                <a:srgbClr val="000000"/>
              </a:solidFill>
            </a:endParaRPr>
          </a:p>
          <a:p>
            <a:pPr algn="ctr">
              <a:defRPr/>
            </a:pPr>
            <a:r>
              <a:rPr lang="it-IT" sz="2400" b="1" dirty="0" smtClean="0">
                <a:solidFill>
                  <a:srgbClr val="000000"/>
                </a:solidFill>
              </a:rPr>
              <a:t>L</a:t>
            </a:r>
            <a:r>
              <a:rPr lang="it-IT" sz="2400" b="1" dirty="0">
                <a:solidFill>
                  <a:srgbClr val="000000"/>
                </a:solidFill>
              </a:rPr>
              <a:t>’ A.R.I. QSL Bureau Estero si occupa di gestire le </a:t>
            </a:r>
          </a:p>
          <a:p>
            <a:pPr algn="ctr">
              <a:defRPr/>
            </a:pPr>
            <a:r>
              <a:rPr lang="it-IT" sz="2400" b="1" dirty="0">
                <a:solidFill>
                  <a:srgbClr val="000000"/>
                </a:solidFill>
              </a:rPr>
              <a:t>QSL provenienti dalle Sezioni italiane e destinate </a:t>
            </a:r>
            <a:r>
              <a:rPr lang="it-IT" sz="2400" b="1" dirty="0" smtClean="0">
                <a:solidFill>
                  <a:srgbClr val="000000"/>
                </a:solidFill>
              </a:rPr>
              <a:t>a radioamatori </a:t>
            </a:r>
            <a:r>
              <a:rPr lang="it-IT" sz="2400" b="1" dirty="0">
                <a:solidFill>
                  <a:srgbClr val="000000"/>
                </a:solidFill>
              </a:rPr>
              <a:t>iscritti alle </a:t>
            </a:r>
            <a:r>
              <a:rPr lang="it-IT" sz="2400" b="1" dirty="0" smtClean="0">
                <a:solidFill>
                  <a:srgbClr val="000000"/>
                </a:solidFill>
              </a:rPr>
              <a:t>Associazioni straniere </a:t>
            </a:r>
            <a:r>
              <a:rPr lang="it-IT" sz="2400" b="1" dirty="0">
                <a:solidFill>
                  <a:srgbClr val="000000"/>
                </a:solidFill>
              </a:rPr>
              <a:t>affiliate alla IARU.</a:t>
            </a:r>
          </a:p>
          <a:p>
            <a:pPr algn="ctr">
              <a:defRPr/>
            </a:pPr>
            <a:endParaRPr lang="it-IT" sz="2400" b="1" dirty="0" smtClean="0">
              <a:solidFill>
                <a:srgbClr val="000000"/>
              </a:solidFill>
            </a:endParaRPr>
          </a:p>
          <a:p>
            <a:pPr algn="ctr">
              <a:defRPr/>
            </a:pPr>
            <a:endParaRPr lang="it-IT" sz="2400" b="1" dirty="0">
              <a:solidFill>
                <a:srgbClr val="000000"/>
              </a:solidFill>
            </a:endParaRPr>
          </a:p>
          <a:p>
            <a:pPr algn="ctr">
              <a:defRPr/>
            </a:pPr>
            <a:r>
              <a:rPr lang="it-IT" sz="2400" b="1" dirty="0">
                <a:solidFill>
                  <a:srgbClr val="000000"/>
                </a:solidFill>
              </a:rPr>
              <a:t>Non tutte le Associazioni IARU hanno un bureau attivo.</a:t>
            </a:r>
          </a:p>
          <a:p>
            <a:pPr algn="ctr">
              <a:defRPr/>
            </a:pPr>
            <a:endParaRPr lang="it-IT" sz="2400" b="1" dirty="0" smtClean="0">
              <a:solidFill>
                <a:srgbClr val="000000"/>
              </a:solidFill>
            </a:endParaRPr>
          </a:p>
          <a:p>
            <a:pPr algn="ctr">
              <a:defRPr/>
            </a:pPr>
            <a:endParaRPr lang="it-IT" sz="2400" b="1" dirty="0" smtClean="0">
              <a:solidFill>
                <a:srgbClr val="000000"/>
              </a:solidFill>
            </a:endParaRPr>
          </a:p>
          <a:p>
            <a:pPr algn="ctr">
              <a:defRPr/>
            </a:pPr>
            <a:r>
              <a:rPr lang="it-IT" sz="2400" b="1" dirty="0" smtClean="0">
                <a:solidFill>
                  <a:srgbClr val="000000"/>
                </a:solidFill>
              </a:rPr>
              <a:t>L’elenco </a:t>
            </a:r>
            <a:r>
              <a:rPr lang="it-IT" sz="2400" b="1" dirty="0">
                <a:solidFill>
                  <a:srgbClr val="000000"/>
                </a:solidFill>
              </a:rPr>
              <a:t>si trova nella sezione “QSL” del sito </a:t>
            </a:r>
            <a:r>
              <a:rPr lang="it-IT" sz="2400" b="1" dirty="0">
                <a:solidFill>
                  <a:srgbClr val="000000"/>
                </a:solidFill>
                <a:hlinkClick r:id="rId4"/>
              </a:rPr>
              <a:t>www.ari.it</a:t>
            </a:r>
            <a:r>
              <a:rPr lang="it-IT" sz="2400" b="1" dirty="0">
                <a:solidFill>
                  <a:srgbClr val="000000"/>
                </a:solidFill>
              </a:rPr>
              <a:t> e nella sezione “QSL </a:t>
            </a:r>
            <a:r>
              <a:rPr lang="it-IT" sz="2400" b="1" dirty="0" err="1">
                <a:solidFill>
                  <a:srgbClr val="000000"/>
                </a:solidFill>
              </a:rPr>
              <a:t>Bureaus</a:t>
            </a:r>
            <a:r>
              <a:rPr lang="it-IT" sz="2400" b="1" dirty="0">
                <a:solidFill>
                  <a:srgbClr val="000000"/>
                </a:solidFill>
              </a:rPr>
              <a:t>” del sito </a:t>
            </a:r>
            <a:r>
              <a:rPr lang="it-IT" sz="2400" b="1" dirty="0" smtClean="0">
                <a:solidFill>
                  <a:srgbClr val="000000"/>
                </a:solidFill>
                <a:hlinkClick r:id="rId5"/>
              </a:rPr>
              <a:t>www.iaru.org/</a:t>
            </a:r>
            <a:r>
              <a:rPr lang="it-IT" sz="2400" b="1" dirty="0" err="1" smtClean="0">
                <a:solidFill>
                  <a:srgbClr val="000000"/>
                </a:solidFill>
                <a:hlinkClick r:id="rId5"/>
              </a:rPr>
              <a:t>qsl-bureaus.html</a:t>
            </a:r>
            <a:endParaRPr lang="it-IT" dirty="0">
              <a:solidFill>
                <a:srgbClr val="000000"/>
              </a:solidFill>
            </a:endParaRPr>
          </a:p>
          <a:p>
            <a:pPr algn="ctr">
              <a:defRPr/>
            </a:pPr>
            <a:endParaRPr lang="it-IT" sz="1400" b="1" dirty="0">
              <a:solidFill>
                <a:srgbClr val="000000"/>
              </a:solidFill>
            </a:endParaRPr>
          </a:p>
        </p:txBody>
      </p:sp>
    </p:spTree>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piè di pagina 4"/>
          <p:cNvSpPr>
            <a:spLocks noGrp="1"/>
          </p:cNvSpPr>
          <p:nvPr>
            <p:ph type="ftr" sz="quarter" idx="11"/>
          </p:nvPr>
        </p:nvSpPr>
        <p:spPr bwMode="auto">
          <a:noFill/>
          <a:ln>
            <a:miter lim="800000"/>
            <a:headEnd/>
            <a:tailEnd/>
          </a:ln>
        </p:spPr>
        <p:txBody>
          <a:bodyPr/>
          <a:lstStyle/>
          <a:p>
            <a:r>
              <a:rPr lang="it-IT" smtClean="0"/>
              <a:t>© 2019 ARI	Mauro Pregliasco, I1JQJ</a:t>
            </a:r>
          </a:p>
        </p:txBody>
      </p:sp>
      <p:sp>
        <p:nvSpPr>
          <p:cNvPr id="6" name="Segnaposto numero diapositiva 5"/>
          <p:cNvSpPr>
            <a:spLocks noGrp="1"/>
          </p:cNvSpPr>
          <p:nvPr>
            <p:ph type="sldNum" sz="quarter" idx="12"/>
          </p:nvPr>
        </p:nvSpPr>
        <p:spPr/>
        <p:txBody>
          <a:bodyPr/>
          <a:lstStyle/>
          <a:p>
            <a:pPr>
              <a:defRPr/>
            </a:pPr>
            <a:fld id="{58002D5C-2BDF-488F-8CC9-2F544FEC36A4}" type="slidenum">
              <a:rPr lang="it-IT"/>
              <a:pPr>
                <a:defRPr/>
              </a:pPr>
              <a:t>14</a:t>
            </a:fld>
            <a:endParaRPr lang="it-IT"/>
          </a:p>
        </p:txBody>
      </p:sp>
      <p:sp>
        <p:nvSpPr>
          <p:cNvPr id="3" name="Titolo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rtlCol="0">
            <a:normAutofit/>
          </a:bodyPr>
          <a:lstStyle/>
          <a:p>
            <a:pPr algn="l" eaLnBrk="1" fontAlgn="auto" hangingPunct="1">
              <a:spcAft>
                <a:spcPts val="0"/>
              </a:spcAft>
              <a:defRPr/>
            </a:pPr>
            <a:r>
              <a:rPr lang="it-IT" b="1" dirty="0" smtClean="0">
                <a:latin typeface="Berlin Sans FB Demi" panose="020E0802020502020306" pitchFamily="34" charset="0"/>
              </a:rPr>
              <a:t>    A.R.I. QSL Bureau Estero </a:t>
            </a:r>
            <a:endParaRPr lang="it-IT" b="1" dirty="0">
              <a:latin typeface="Berlin Sans FB Demi" panose="020E0802020502020306" pitchFamily="34" charset="0"/>
            </a:endParaRPr>
          </a:p>
        </p:txBody>
      </p:sp>
      <p:sp>
        <p:nvSpPr>
          <p:cNvPr id="4" name="Rettangolo 3"/>
          <p:cNvSpPr/>
          <p:nvPr/>
        </p:nvSpPr>
        <p:spPr>
          <a:xfrm>
            <a:off x="468313" y="1557338"/>
            <a:ext cx="8207375" cy="5109091"/>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it-IT" sz="2400" b="1" dirty="0">
                <a:solidFill>
                  <a:srgbClr val="000000"/>
                </a:solidFill>
              </a:rPr>
              <a:t>Alcuni dati statistici</a:t>
            </a:r>
          </a:p>
          <a:p>
            <a:pPr algn="just">
              <a:defRPr/>
            </a:pPr>
            <a:r>
              <a:rPr lang="it-IT" sz="1400" b="1" dirty="0">
                <a:solidFill>
                  <a:srgbClr val="000000"/>
                </a:solidFill>
              </a:rPr>
              <a:t>	</a:t>
            </a:r>
            <a:endParaRPr lang="it-IT" sz="1400" dirty="0">
              <a:solidFill>
                <a:srgbClr val="000000"/>
              </a:solidFill>
            </a:endParaRPr>
          </a:p>
          <a:p>
            <a:pPr algn="just">
              <a:buFontTx/>
              <a:buChar char="•"/>
              <a:defRPr/>
            </a:pPr>
            <a:r>
              <a:rPr lang="it-IT" sz="1600" b="1" dirty="0">
                <a:solidFill>
                  <a:srgbClr val="000000"/>
                </a:solidFill>
              </a:rPr>
              <a:t>Il Bureau Estero gestisce complessivamente circa </a:t>
            </a:r>
            <a:r>
              <a:rPr lang="it-IT" sz="1600" b="1" u="sng" dirty="0" smtClean="0">
                <a:solidFill>
                  <a:srgbClr val="000000"/>
                </a:solidFill>
              </a:rPr>
              <a:t>2.500 </a:t>
            </a:r>
            <a:r>
              <a:rPr lang="it-IT" sz="1600" b="1" u="sng" dirty="0">
                <a:solidFill>
                  <a:srgbClr val="000000"/>
                </a:solidFill>
              </a:rPr>
              <a:t>k</a:t>
            </a:r>
            <a:r>
              <a:rPr lang="it-IT" sz="1600" b="1" u="sng" dirty="0" smtClean="0">
                <a:solidFill>
                  <a:srgbClr val="000000"/>
                </a:solidFill>
              </a:rPr>
              <a:t>g</a:t>
            </a:r>
            <a:r>
              <a:rPr lang="it-IT" sz="1600" b="1" dirty="0" smtClean="0">
                <a:solidFill>
                  <a:srgbClr val="000000"/>
                </a:solidFill>
              </a:rPr>
              <a:t> </a:t>
            </a:r>
            <a:r>
              <a:rPr lang="it-IT" sz="1600" b="1" dirty="0">
                <a:solidFill>
                  <a:srgbClr val="000000"/>
                </a:solidFill>
              </a:rPr>
              <a:t>di cartoline ogni anno</a:t>
            </a:r>
          </a:p>
          <a:p>
            <a:pPr algn="just">
              <a:defRPr/>
            </a:pPr>
            <a:endParaRPr lang="it-IT" sz="1600" b="1" dirty="0">
              <a:solidFill>
                <a:srgbClr val="000000"/>
              </a:solidFill>
            </a:endParaRPr>
          </a:p>
          <a:p>
            <a:pPr algn="just">
              <a:buFontTx/>
              <a:buChar char="•"/>
              <a:defRPr/>
            </a:pPr>
            <a:r>
              <a:rPr lang="it-IT" sz="1600" b="1" dirty="0">
                <a:solidFill>
                  <a:srgbClr val="000000"/>
                </a:solidFill>
              </a:rPr>
              <a:t>Tremila </a:t>
            </a:r>
            <a:r>
              <a:rPr lang="it-IT" sz="1600" b="1" dirty="0" smtClean="0">
                <a:solidFill>
                  <a:srgbClr val="000000"/>
                </a:solidFill>
              </a:rPr>
              <a:t>kg </a:t>
            </a:r>
            <a:r>
              <a:rPr lang="it-IT" sz="1600" b="1" dirty="0">
                <a:solidFill>
                  <a:srgbClr val="000000"/>
                </a:solidFill>
              </a:rPr>
              <a:t>di cartoline equivalgono a circa </a:t>
            </a:r>
            <a:r>
              <a:rPr lang="it-IT" sz="1600" b="1" u="sng" dirty="0" smtClean="0">
                <a:solidFill>
                  <a:srgbClr val="000000"/>
                </a:solidFill>
              </a:rPr>
              <a:t>750.000 </a:t>
            </a:r>
            <a:r>
              <a:rPr lang="it-IT" sz="1600" b="1" u="sng" dirty="0">
                <a:solidFill>
                  <a:srgbClr val="000000"/>
                </a:solidFill>
              </a:rPr>
              <a:t>QSL</a:t>
            </a:r>
            <a:r>
              <a:rPr lang="it-IT" sz="1600" b="1" dirty="0">
                <a:solidFill>
                  <a:srgbClr val="000000"/>
                </a:solidFill>
              </a:rPr>
              <a:t> da maneggiare 3/4 volte ciascuna per un totale di circa </a:t>
            </a:r>
            <a:r>
              <a:rPr lang="it-IT" sz="1600" b="1" u="sng" dirty="0" smtClean="0">
                <a:solidFill>
                  <a:srgbClr val="000000"/>
                </a:solidFill>
              </a:rPr>
              <a:t>2,5 </a:t>
            </a:r>
            <a:r>
              <a:rPr lang="it-IT" sz="1600" b="1" u="sng" dirty="0">
                <a:solidFill>
                  <a:srgbClr val="000000"/>
                </a:solidFill>
              </a:rPr>
              <a:t>milioni di QSL</a:t>
            </a:r>
            <a:r>
              <a:rPr lang="it-IT" sz="1600" b="1" dirty="0">
                <a:solidFill>
                  <a:srgbClr val="000000"/>
                </a:solidFill>
              </a:rPr>
              <a:t> </a:t>
            </a:r>
            <a:r>
              <a:rPr lang="it-IT" sz="1600" b="1" dirty="0" smtClean="0">
                <a:solidFill>
                  <a:srgbClr val="000000"/>
                </a:solidFill>
              </a:rPr>
              <a:t>prese in mano ogni </a:t>
            </a:r>
            <a:r>
              <a:rPr lang="it-IT" sz="1600" b="1" dirty="0">
                <a:solidFill>
                  <a:srgbClr val="000000"/>
                </a:solidFill>
              </a:rPr>
              <a:t>anno.</a:t>
            </a:r>
          </a:p>
          <a:p>
            <a:pPr algn="just">
              <a:defRPr/>
            </a:pPr>
            <a:endParaRPr lang="it-IT" sz="1600" b="1" dirty="0">
              <a:solidFill>
                <a:srgbClr val="000000"/>
              </a:solidFill>
            </a:endParaRPr>
          </a:p>
          <a:p>
            <a:pPr algn="just">
              <a:buFontTx/>
              <a:buChar char="•"/>
              <a:defRPr/>
            </a:pPr>
            <a:r>
              <a:rPr lang="it-IT" sz="1600" b="1" dirty="0">
                <a:solidFill>
                  <a:srgbClr val="000000"/>
                </a:solidFill>
              </a:rPr>
              <a:t>Le spedizioni vengono effettuate </a:t>
            </a:r>
            <a:r>
              <a:rPr lang="it-IT" sz="1600" b="1" dirty="0"/>
              <a:t>non appena le scatole-standard (da 1, 2, 5 o 10 </a:t>
            </a:r>
            <a:r>
              <a:rPr lang="it-IT" sz="1600" b="1" dirty="0" smtClean="0"/>
              <a:t>kg</a:t>
            </a:r>
            <a:r>
              <a:rPr lang="it-IT" sz="1600" b="1" dirty="0"/>
              <a:t>) sono piene e quindi non è </a:t>
            </a:r>
            <a:r>
              <a:rPr lang="it-IT" sz="1600" b="1" dirty="0" err="1"/>
              <a:t>quantiﬁcabile</a:t>
            </a:r>
            <a:r>
              <a:rPr lang="it-IT" sz="1600" b="1" dirty="0"/>
              <a:t> un intervallo tra una spedizione e l’altra. In media vengono spediti </a:t>
            </a:r>
            <a:r>
              <a:rPr lang="it-IT" sz="1600" b="1" dirty="0" smtClean="0"/>
              <a:t>200 </a:t>
            </a:r>
            <a:r>
              <a:rPr lang="it-IT" sz="1600" b="1" dirty="0"/>
              <a:t>kg al mese verso oltre 180 destinazioni. In ogni caso anche per i Paesi con minore </a:t>
            </a:r>
            <a:r>
              <a:rPr lang="it-IT" sz="1600" b="1" dirty="0" err="1"/>
              <a:t>trafﬁco</a:t>
            </a:r>
            <a:r>
              <a:rPr lang="it-IT" sz="1600" b="1" dirty="0"/>
              <a:t> e che non dovessero raggiungere almeno </a:t>
            </a:r>
            <a:r>
              <a:rPr lang="it-IT" sz="1600" b="1" dirty="0" smtClean="0"/>
              <a:t>1kg </a:t>
            </a:r>
            <a:r>
              <a:rPr lang="it-IT" sz="1600" b="1" dirty="0"/>
              <a:t>di peso dopo 6 mesi, viene comunque effettuata la spedizione, per non ritardare troppo l’invio.</a:t>
            </a:r>
          </a:p>
          <a:p>
            <a:pPr algn="just">
              <a:defRPr/>
            </a:pPr>
            <a:endParaRPr lang="it-IT" sz="1600" b="1" dirty="0">
              <a:solidFill>
                <a:srgbClr val="000000"/>
              </a:solidFill>
            </a:endParaRPr>
          </a:p>
          <a:p>
            <a:pPr algn="just">
              <a:buFontTx/>
              <a:buChar char="•"/>
              <a:defRPr/>
            </a:pPr>
            <a:r>
              <a:rPr lang="it-IT" sz="1600" b="1" dirty="0">
                <a:solidFill>
                  <a:srgbClr val="000000"/>
                </a:solidFill>
              </a:rPr>
              <a:t>Le spedizioni vengono effettuate, a seconda della destinazione e della convenienza, con Poste Italiane e con due corrieri espresso. I costi variano da circa 2 euro per una busta con poche QSL per i paesi CEE ai 75 euro circa per un pacco da 10 kg destinato in </a:t>
            </a:r>
            <a:r>
              <a:rPr lang="it-IT" sz="1600" b="1" dirty="0" err="1">
                <a:solidFill>
                  <a:srgbClr val="000000"/>
                </a:solidFill>
              </a:rPr>
              <a:t>Oceania</a:t>
            </a:r>
            <a:r>
              <a:rPr lang="it-IT" sz="1600" b="1" dirty="0">
                <a:solidFill>
                  <a:srgbClr val="000000"/>
                </a:solidFill>
              </a:rPr>
              <a:t>. La spedizione avviene come </a:t>
            </a:r>
            <a:r>
              <a:rPr lang="it-IT" sz="1600" b="1" dirty="0" err="1">
                <a:solidFill>
                  <a:srgbClr val="000000"/>
                </a:solidFill>
              </a:rPr>
              <a:t>postamail</a:t>
            </a:r>
            <a:r>
              <a:rPr lang="it-IT" sz="1600" b="1" dirty="0">
                <a:solidFill>
                  <a:srgbClr val="000000"/>
                </a:solidFill>
              </a:rPr>
              <a:t> internazionale per le buste e come pacco ordinario per i quantitativi superiori ai 5 kg. Ulteriori sconti si hanno con spedizioni cumulative o multiple attraverso i corrieri espresso.</a:t>
            </a:r>
          </a:p>
          <a:p>
            <a:pPr algn="just">
              <a:defRPr/>
            </a:pPr>
            <a:endParaRPr lang="it-IT" sz="1600" dirty="0">
              <a:solidFill>
                <a:srgbClr val="000000"/>
              </a:solidFill>
            </a:endParaRPr>
          </a:p>
        </p:txBody>
      </p:sp>
      <p:pic>
        <p:nvPicPr>
          <p:cNvPr id="17416" name="Immagine 4"/>
          <p:cNvPicPr>
            <a:picLocks noChangeAspect="1"/>
          </p:cNvPicPr>
          <p:nvPr/>
        </p:nvPicPr>
        <p:blipFill>
          <a:blip r:embed="rId3" cstate="print"/>
          <a:srcRect/>
          <a:stretch>
            <a:fillRect/>
          </a:stretch>
        </p:blipFill>
        <p:spPr bwMode="auto">
          <a:xfrm>
            <a:off x="7667625" y="333375"/>
            <a:ext cx="936625" cy="1008063"/>
          </a:xfrm>
          <a:prstGeom prst="rect">
            <a:avLst/>
          </a:prstGeom>
          <a:noFill/>
          <a:ln w="9525">
            <a:noFill/>
            <a:miter lim="800000"/>
            <a:headEnd/>
            <a:tailEnd/>
          </a:ln>
        </p:spPr>
      </p:pic>
    </p:spTree>
  </p:cSld>
  <p:clrMapOvr>
    <a:masterClrMapping/>
  </p:clrMapOvr>
  <p:transition spd="slow">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piè di pagina 4"/>
          <p:cNvSpPr>
            <a:spLocks noGrp="1"/>
          </p:cNvSpPr>
          <p:nvPr>
            <p:ph type="ftr" sz="quarter" idx="11"/>
          </p:nvPr>
        </p:nvSpPr>
        <p:spPr bwMode="auto">
          <a:noFill/>
          <a:ln>
            <a:miter lim="800000"/>
            <a:headEnd/>
            <a:tailEnd/>
          </a:ln>
        </p:spPr>
        <p:txBody>
          <a:bodyPr/>
          <a:lstStyle/>
          <a:p>
            <a:r>
              <a:rPr lang="it-IT" smtClean="0"/>
              <a:t>© 2019 ARI	Mauro Pregliasco, I1JQJ</a:t>
            </a:r>
          </a:p>
        </p:txBody>
      </p:sp>
      <p:sp>
        <p:nvSpPr>
          <p:cNvPr id="8" name="Segnaposto numero diapositiva 5"/>
          <p:cNvSpPr>
            <a:spLocks noGrp="1"/>
          </p:cNvSpPr>
          <p:nvPr>
            <p:ph type="sldNum" sz="quarter" idx="12"/>
          </p:nvPr>
        </p:nvSpPr>
        <p:spPr/>
        <p:txBody>
          <a:bodyPr/>
          <a:lstStyle/>
          <a:p>
            <a:pPr>
              <a:defRPr/>
            </a:pPr>
            <a:fld id="{E6AC52C6-BB75-4721-ADA5-5DFC0333E4E9}" type="slidenum">
              <a:rPr lang="it-IT"/>
              <a:pPr>
                <a:defRPr/>
              </a:pPr>
              <a:t>15</a:t>
            </a:fld>
            <a:endParaRPr lang="it-IT"/>
          </a:p>
        </p:txBody>
      </p:sp>
      <p:sp>
        <p:nvSpPr>
          <p:cNvPr id="3" name="Titolo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rtlCol="0">
            <a:normAutofit/>
          </a:bodyPr>
          <a:lstStyle/>
          <a:p>
            <a:pPr algn="l" eaLnBrk="1" fontAlgn="auto" hangingPunct="1">
              <a:spcAft>
                <a:spcPts val="0"/>
              </a:spcAft>
              <a:defRPr/>
            </a:pPr>
            <a:r>
              <a:rPr lang="it-IT" b="1" dirty="0" smtClean="0">
                <a:latin typeface="Berlin Sans FB Demi" panose="020E0802020502020306" pitchFamily="34" charset="0"/>
              </a:rPr>
              <a:t>    A.R.I. QSL Bureau Estero </a:t>
            </a:r>
            <a:endParaRPr lang="it-IT" b="1" dirty="0">
              <a:latin typeface="Berlin Sans FB Demi" panose="020E0802020502020306" pitchFamily="34" charset="0"/>
            </a:endParaRPr>
          </a:p>
        </p:txBody>
      </p:sp>
      <p:sp>
        <p:nvSpPr>
          <p:cNvPr id="4" name="Rettangolo 3"/>
          <p:cNvSpPr/>
          <p:nvPr/>
        </p:nvSpPr>
        <p:spPr>
          <a:xfrm>
            <a:off x="457200" y="1498600"/>
            <a:ext cx="8207375" cy="529375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it-IT" sz="2400" b="1" dirty="0">
                <a:solidFill>
                  <a:srgbClr val="000000"/>
                </a:solidFill>
              </a:rPr>
              <a:t>Alcuni dati statistici</a:t>
            </a:r>
          </a:p>
          <a:p>
            <a:pPr>
              <a:defRPr/>
            </a:pPr>
            <a:endParaRPr lang="it-IT" sz="1400" b="1" dirty="0">
              <a:solidFill>
                <a:srgbClr val="000000"/>
              </a:solidFill>
            </a:endParaRPr>
          </a:p>
          <a:p>
            <a:pPr algn="just">
              <a:defRPr/>
            </a:pPr>
            <a:r>
              <a:rPr lang="it-IT" sz="1600" b="1" dirty="0" smtClean="0">
                <a:solidFill>
                  <a:srgbClr val="000000"/>
                </a:solidFill>
              </a:rPr>
              <a:t>Le </a:t>
            </a:r>
            <a:r>
              <a:rPr lang="it-IT" sz="1600" b="1" dirty="0">
                <a:solidFill>
                  <a:srgbClr val="000000"/>
                </a:solidFill>
              </a:rPr>
              <a:t>QSL vanno inviate tutte in A.R.I. (Via Scarlatti 30, Milano) e vengono suddivise tra Italia ed Estero </a:t>
            </a:r>
          </a:p>
          <a:p>
            <a:pPr algn="just">
              <a:buFontTx/>
              <a:buChar char="•"/>
              <a:defRPr/>
            </a:pPr>
            <a:endParaRPr lang="it-IT" sz="1600" b="1" dirty="0">
              <a:solidFill>
                <a:srgbClr val="000000"/>
              </a:solidFill>
            </a:endParaRPr>
          </a:p>
          <a:p>
            <a:pPr algn="just">
              <a:buFontTx/>
              <a:buChar char="•"/>
              <a:defRPr/>
            </a:pPr>
            <a:r>
              <a:rPr lang="it-IT" sz="1600" b="1" dirty="0">
                <a:solidFill>
                  <a:srgbClr val="000000"/>
                </a:solidFill>
              </a:rPr>
              <a:t>Qui vengono ritirate normalmente ogni 20 giorni a meno che il quantitativo pervenuto non giustifichi il viaggio da Asti a Milano</a:t>
            </a:r>
          </a:p>
          <a:p>
            <a:pPr algn="just">
              <a:buFontTx/>
              <a:buChar char="•"/>
              <a:defRPr/>
            </a:pPr>
            <a:endParaRPr lang="it-IT" sz="1600" b="1" dirty="0">
              <a:solidFill>
                <a:srgbClr val="000000"/>
              </a:solidFill>
            </a:endParaRPr>
          </a:p>
          <a:p>
            <a:pPr algn="just">
              <a:buFontTx/>
              <a:buChar char="•"/>
              <a:defRPr/>
            </a:pPr>
            <a:r>
              <a:rPr lang="it-IT" sz="1600" b="1" dirty="0">
                <a:solidFill>
                  <a:srgbClr val="000000"/>
                </a:solidFill>
              </a:rPr>
              <a:t>Un carico medio per il Bureau Estero è attorno ai 150 </a:t>
            </a:r>
            <a:r>
              <a:rPr lang="it-IT" sz="1600" b="1" dirty="0" smtClean="0">
                <a:solidFill>
                  <a:srgbClr val="000000"/>
                </a:solidFill>
              </a:rPr>
              <a:t>kg</a:t>
            </a:r>
            <a:endParaRPr lang="it-IT" sz="1600" b="1" dirty="0">
              <a:solidFill>
                <a:srgbClr val="000000"/>
              </a:solidFill>
            </a:endParaRPr>
          </a:p>
          <a:p>
            <a:pPr algn="just">
              <a:buFontTx/>
              <a:buChar char="•"/>
              <a:defRPr/>
            </a:pPr>
            <a:endParaRPr lang="it-IT" sz="1600" b="1" dirty="0">
              <a:solidFill>
                <a:srgbClr val="000000"/>
              </a:solidFill>
            </a:endParaRPr>
          </a:p>
          <a:p>
            <a:pPr algn="just">
              <a:buFontTx/>
              <a:buChar char="•"/>
              <a:defRPr/>
            </a:pPr>
            <a:r>
              <a:rPr lang="it-IT" sz="1600" b="1" dirty="0">
                <a:solidFill>
                  <a:srgbClr val="000000"/>
                </a:solidFill>
              </a:rPr>
              <a:t>Le QSL arrivano in scatole e buste di vario peso e misura:  buste da 100 grammi fino a pacchi di 20 </a:t>
            </a:r>
            <a:r>
              <a:rPr lang="it-IT" sz="1600" b="1" dirty="0" smtClean="0">
                <a:solidFill>
                  <a:srgbClr val="000000"/>
                </a:solidFill>
              </a:rPr>
              <a:t>kg </a:t>
            </a:r>
            <a:r>
              <a:rPr lang="it-IT" sz="1600" b="1" dirty="0">
                <a:solidFill>
                  <a:srgbClr val="000000"/>
                </a:solidFill>
              </a:rPr>
              <a:t>ognuno</a:t>
            </a:r>
          </a:p>
          <a:p>
            <a:pPr>
              <a:defRPr/>
            </a:pPr>
            <a:endParaRPr lang="it-IT" sz="1400" dirty="0">
              <a:solidFill>
                <a:srgbClr val="000000"/>
              </a:solidFill>
            </a:endParaRPr>
          </a:p>
          <a:p>
            <a:pPr>
              <a:defRPr/>
            </a:pPr>
            <a:endParaRPr lang="it-IT" sz="1400" dirty="0">
              <a:solidFill>
                <a:srgbClr val="000000"/>
              </a:solidFill>
            </a:endParaRPr>
          </a:p>
          <a:p>
            <a:pPr>
              <a:defRPr/>
            </a:pPr>
            <a:endParaRPr lang="it-IT" sz="1400" dirty="0">
              <a:solidFill>
                <a:srgbClr val="000000"/>
              </a:solidFill>
            </a:endParaRPr>
          </a:p>
          <a:p>
            <a:pPr>
              <a:defRPr/>
            </a:pPr>
            <a:endParaRPr lang="it-IT" sz="1400" dirty="0">
              <a:solidFill>
                <a:srgbClr val="000000"/>
              </a:solidFill>
            </a:endParaRPr>
          </a:p>
          <a:p>
            <a:pPr>
              <a:defRPr/>
            </a:pPr>
            <a:endParaRPr lang="it-IT" sz="1400" dirty="0">
              <a:solidFill>
                <a:srgbClr val="000000"/>
              </a:solidFill>
            </a:endParaRPr>
          </a:p>
          <a:p>
            <a:pPr>
              <a:defRPr/>
            </a:pPr>
            <a:endParaRPr lang="it-IT" sz="1400" dirty="0">
              <a:solidFill>
                <a:srgbClr val="000000"/>
              </a:solidFill>
            </a:endParaRPr>
          </a:p>
          <a:p>
            <a:pPr>
              <a:defRPr/>
            </a:pPr>
            <a:endParaRPr lang="it-IT" sz="1400" dirty="0">
              <a:solidFill>
                <a:srgbClr val="000000"/>
              </a:solidFill>
            </a:endParaRPr>
          </a:p>
          <a:p>
            <a:pPr>
              <a:defRPr/>
            </a:pPr>
            <a:endParaRPr lang="it-IT" sz="1400" dirty="0">
              <a:solidFill>
                <a:srgbClr val="000000"/>
              </a:solidFill>
            </a:endParaRPr>
          </a:p>
          <a:p>
            <a:pPr>
              <a:defRPr/>
            </a:pPr>
            <a:endParaRPr lang="it-IT" sz="1400" dirty="0">
              <a:solidFill>
                <a:srgbClr val="000000"/>
              </a:solidFill>
            </a:endParaRPr>
          </a:p>
          <a:p>
            <a:pPr algn="ctr">
              <a:defRPr/>
            </a:pPr>
            <a:r>
              <a:rPr lang="it-IT" sz="1400" b="1" dirty="0" smtClean="0">
                <a:solidFill>
                  <a:srgbClr val="000000"/>
                </a:solidFill>
              </a:rPr>
              <a:t>P</a:t>
            </a:r>
            <a:r>
              <a:rPr lang="it-IT" sz="1400" b="1" i="1" dirty="0" smtClean="0">
                <a:solidFill>
                  <a:srgbClr val="000000"/>
                </a:solidFill>
              </a:rPr>
              <a:t>acchi </a:t>
            </a:r>
            <a:r>
              <a:rPr lang="it-IT" sz="1400" b="1" i="1" dirty="0">
                <a:solidFill>
                  <a:srgbClr val="000000"/>
                </a:solidFill>
              </a:rPr>
              <a:t>ritirati a Milano e caricati sui carrelli per essere stoccati in magazzino ad Asti</a:t>
            </a:r>
          </a:p>
        </p:txBody>
      </p:sp>
      <p:pic>
        <p:nvPicPr>
          <p:cNvPr id="18440" name="Immagine 4"/>
          <p:cNvPicPr>
            <a:picLocks noChangeAspect="1"/>
          </p:cNvPicPr>
          <p:nvPr/>
        </p:nvPicPr>
        <p:blipFill>
          <a:blip r:embed="rId3" cstate="print"/>
          <a:srcRect/>
          <a:stretch>
            <a:fillRect/>
          </a:stretch>
        </p:blipFill>
        <p:spPr bwMode="auto">
          <a:xfrm>
            <a:off x="7667625" y="333375"/>
            <a:ext cx="936625" cy="1008063"/>
          </a:xfrm>
          <a:prstGeom prst="rect">
            <a:avLst/>
          </a:prstGeom>
          <a:noFill/>
          <a:ln w="9525">
            <a:noFill/>
            <a:miter lim="800000"/>
            <a:headEnd/>
            <a:tailEnd/>
          </a:ln>
        </p:spPr>
      </p:pic>
      <p:pic>
        <p:nvPicPr>
          <p:cNvPr id="18441" name="Immagine 1"/>
          <p:cNvPicPr>
            <a:picLocks noChangeAspect="1"/>
          </p:cNvPicPr>
          <p:nvPr/>
        </p:nvPicPr>
        <p:blipFill>
          <a:blip r:embed="rId4" cstate="print"/>
          <a:srcRect/>
          <a:stretch>
            <a:fillRect/>
          </a:stretch>
        </p:blipFill>
        <p:spPr bwMode="auto">
          <a:xfrm>
            <a:off x="1619672" y="4725144"/>
            <a:ext cx="2916238" cy="1709737"/>
          </a:xfrm>
          <a:prstGeom prst="rect">
            <a:avLst/>
          </a:prstGeom>
          <a:noFill/>
          <a:ln w="9525">
            <a:noFill/>
            <a:miter lim="800000"/>
            <a:headEnd/>
            <a:tailEnd/>
          </a:ln>
        </p:spPr>
      </p:pic>
      <p:pic>
        <p:nvPicPr>
          <p:cNvPr id="18442" name="Immagine 5"/>
          <p:cNvPicPr>
            <a:picLocks noChangeAspect="1"/>
          </p:cNvPicPr>
          <p:nvPr/>
        </p:nvPicPr>
        <p:blipFill>
          <a:blip r:embed="rId5" cstate="print"/>
          <a:srcRect/>
          <a:stretch>
            <a:fillRect/>
          </a:stretch>
        </p:blipFill>
        <p:spPr bwMode="auto">
          <a:xfrm>
            <a:off x="5436096" y="4581128"/>
            <a:ext cx="1943621" cy="1825625"/>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piè di pagina 4"/>
          <p:cNvSpPr>
            <a:spLocks noGrp="1"/>
          </p:cNvSpPr>
          <p:nvPr>
            <p:ph type="ftr" sz="quarter" idx="11"/>
          </p:nvPr>
        </p:nvSpPr>
        <p:spPr bwMode="auto">
          <a:noFill/>
          <a:ln>
            <a:miter lim="800000"/>
            <a:headEnd/>
            <a:tailEnd/>
          </a:ln>
        </p:spPr>
        <p:txBody>
          <a:bodyPr/>
          <a:lstStyle/>
          <a:p>
            <a:r>
              <a:rPr lang="it-IT" smtClean="0"/>
              <a:t>© 2019 ARI	Mauro Pregliasco, I1JQJ</a:t>
            </a:r>
          </a:p>
        </p:txBody>
      </p:sp>
      <p:sp>
        <p:nvSpPr>
          <p:cNvPr id="7" name="Segnaposto numero diapositiva 5"/>
          <p:cNvSpPr>
            <a:spLocks noGrp="1"/>
          </p:cNvSpPr>
          <p:nvPr>
            <p:ph type="sldNum" sz="quarter" idx="12"/>
          </p:nvPr>
        </p:nvSpPr>
        <p:spPr/>
        <p:txBody>
          <a:bodyPr/>
          <a:lstStyle/>
          <a:p>
            <a:pPr>
              <a:defRPr/>
            </a:pPr>
            <a:fld id="{2A361DF5-F81C-4E92-BAD5-5AFCD735EAA5}" type="slidenum">
              <a:rPr lang="it-IT"/>
              <a:pPr>
                <a:defRPr/>
              </a:pPr>
              <a:t>16</a:t>
            </a:fld>
            <a:endParaRPr lang="it-IT"/>
          </a:p>
        </p:txBody>
      </p:sp>
      <p:sp>
        <p:nvSpPr>
          <p:cNvPr id="3" name="Titolo 3"/>
          <p:cNvSpPr>
            <a:spLocks noGrp="1"/>
          </p:cNvSpPr>
          <p:nvPr>
            <p:ph type="title"/>
          </p:nvPr>
        </p:nvSpPr>
        <p:spPr>
          <a:xfrm>
            <a:off x="467544" y="260648"/>
            <a:ext cx="8229600" cy="1143000"/>
          </a:xfrm>
        </p:spPr>
        <p:style>
          <a:lnRef idx="0">
            <a:schemeClr val="accent1"/>
          </a:lnRef>
          <a:fillRef idx="3">
            <a:schemeClr val="accent1"/>
          </a:fillRef>
          <a:effectRef idx="3">
            <a:schemeClr val="accent1"/>
          </a:effectRef>
          <a:fontRef idx="minor">
            <a:schemeClr val="lt1"/>
          </a:fontRef>
        </p:style>
        <p:txBody>
          <a:bodyPr rtlCol="0">
            <a:normAutofit/>
          </a:bodyPr>
          <a:lstStyle/>
          <a:p>
            <a:pPr algn="l" eaLnBrk="1" fontAlgn="auto" hangingPunct="1">
              <a:spcAft>
                <a:spcPts val="0"/>
              </a:spcAft>
              <a:defRPr/>
            </a:pPr>
            <a:r>
              <a:rPr lang="it-IT" b="1" dirty="0" smtClean="0">
                <a:latin typeface="Berlin Sans FB Demi" panose="020E0802020502020306" pitchFamily="34" charset="0"/>
              </a:rPr>
              <a:t>    A.R.I. QSL Bureau Estero   </a:t>
            </a:r>
            <a:endParaRPr lang="it-IT" b="1" dirty="0">
              <a:latin typeface="Berlin Sans FB Demi" panose="020E0802020502020306" pitchFamily="34" charset="0"/>
            </a:endParaRPr>
          </a:p>
        </p:txBody>
      </p:sp>
      <p:sp>
        <p:nvSpPr>
          <p:cNvPr id="4" name="Rettangolo 3"/>
          <p:cNvSpPr/>
          <p:nvPr/>
        </p:nvSpPr>
        <p:spPr>
          <a:xfrm>
            <a:off x="468313" y="1557338"/>
            <a:ext cx="8207375" cy="510909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it-IT" sz="2400" b="1" dirty="0">
                <a:solidFill>
                  <a:srgbClr val="000000"/>
                </a:solidFill>
              </a:rPr>
              <a:t>Tempi di smistamento</a:t>
            </a:r>
          </a:p>
          <a:p>
            <a:pPr>
              <a:defRPr/>
            </a:pPr>
            <a:r>
              <a:rPr lang="it-IT" sz="1400" b="1" dirty="0">
                <a:solidFill>
                  <a:srgbClr val="000000"/>
                </a:solidFill>
              </a:rPr>
              <a:t>	</a:t>
            </a:r>
            <a:endParaRPr lang="it-IT" sz="1400" dirty="0">
              <a:solidFill>
                <a:srgbClr val="000000"/>
              </a:solidFill>
            </a:endParaRPr>
          </a:p>
          <a:p>
            <a:pPr algn="just">
              <a:buFontTx/>
              <a:buChar char="•"/>
              <a:defRPr/>
            </a:pPr>
            <a:r>
              <a:rPr lang="it-IT" sz="1600" b="1" dirty="0">
                <a:solidFill>
                  <a:srgbClr val="000000"/>
                </a:solidFill>
              </a:rPr>
              <a:t>Di norma le QSL vengono smistate nei casellari di lavorazione entro 45/60 giorni da quando arrivano in Sede. </a:t>
            </a:r>
          </a:p>
          <a:p>
            <a:pPr algn="just">
              <a:buFontTx/>
              <a:buChar char="•"/>
              <a:defRPr/>
            </a:pPr>
            <a:r>
              <a:rPr lang="it-IT" sz="1600" b="1" dirty="0" smtClean="0">
                <a:solidFill>
                  <a:srgbClr val="000000"/>
                </a:solidFill>
              </a:rPr>
              <a:t>L’intervallo </a:t>
            </a:r>
            <a:r>
              <a:rPr lang="it-IT" sz="1600" b="1" dirty="0">
                <a:solidFill>
                  <a:srgbClr val="000000"/>
                </a:solidFill>
              </a:rPr>
              <a:t>di spedizione per la stessa destinazione varia tra i 40 giorni e i 180 giorni a seconda dei quantitativi ricevuti. </a:t>
            </a:r>
          </a:p>
          <a:p>
            <a:pPr algn="just">
              <a:buFontTx/>
              <a:buChar char="•"/>
              <a:defRPr/>
            </a:pPr>
            <a:r>
              <a:rPr lang="it-IT" sz="1600" b="1" dirty="0" smtClean="0">
                <a:solidFill>
                  <a:srgbClr val="000000"/>
                </a:solidFill>
              </a:rPr>
              <a:t>I </a:t>
            </a:r>
            <a:r>
              <a:rPr lang="it-IT" sz="1600" b="1" dirty="0">
                <a:solidFill>
                  <a:srgbClr val="000000"/>
                </a:solidFill>
              </a:rPr>
              <a:t>tempi di smistamento per </a:t>
            </a:r>
            <a:r>
              <a:rPr lang="it-IT" sz="1600" b="1" dirty="0" smtClean="0">
                <a:solidFill>
                  <a:srgbClr val="000000"/>
                </a:solidFill>
              </a:rPr>
              <a:t>kg </a:t>
            </a:r>
            <a:r>
              <a:rPr lang="it-IT" sz="1600" b="1" dirty="0">
                <a:solidFill>
                  <a:srgbClr val="000000"/>
                </a:solidFill>
              </a:rPr>
              <a:t>non sono quantificabili in maniera esatta in quanto dipende dalla dimensione del pacco smistato e dal numero di QSL presenti in ogni pacchetto (maggiore è la dimensione e minore il tempo </a:t>
            </a:r>
            <a:r>
              <a:rPr lang="it-IT" sz="1600" b="1" dirty="0" smtClean="0">
                <a:solidFill>
                  <a:srgbClr val="000000"/>
                </a:solidFill>
              </a:rPr>
              <a:t>medio di </a:t>
            </a:r>
            <a:r>
              <a:rPr lang="it-IT" sz="1600" b="1" dirty="0">
                <a:solidFill>
                  <a:srgbClr val="000000"/>
                </a:solidFill>
              </a:rPr>
              <a:t>smistamento. </a:t>
            </a:r>
          </a:p>
          <a:p>
            <a:pPr algn="just">
              <a:buFontTx/>
              <a:buChar char="•"/>
              <a:defRPr/>
            </a:pPr>
            <a:r>
              <a:rPr lang="it-IT" sz="1600" b="1" dirty="0" smtClean="0">
                <a:solidFill>
                  <a:srgbClr val="000000"/>
                </a:solidFill>
              </a:rPr>
              <a:t>In </a:t>
            </a:r>
            <a:r>
              <a:rPr lang="it-IT" sz="1600" b="1" dirty="0">
                <a:solidFill>
                  <a:srgbClr val="000000"/>
                </a:solidFill>
              </a:rPr>
              <a:t>linea di massima in un ora di lavoro si riesce ad effettuare la lavorazione completa </a:t>
            </a:r>
            <a:r>
              <a:rPr lang="it-IT" sz="1600" b="1" dirty="0" smtClean="0">
                <a:solidFill>
                  <a:srgbClr val="000000"/>
                </a:solidFill>
              </a:rPr>
              <a:t>di </a:t>
            </a:r>
            <a:r>
              <a:rPr lang="it-IT" sz="1600" b="1" dirty="0">
                <a:solidFill>
                  <a:srgbClr val="000000"/>
                </a:solidFill>
              </a:rPr>
              <a:t>2 </a:t>
            </a:r>
            <a:r>
              <a:rPr lang="it-IT" sz="1600" b="1" dirty="0" smtClean="0">
                <a:solidFill>
                  <a:srgbClr val="000000"/>
                </a:solidFill>
              </a:rPr>
              <a:t>kg </a:t>
            </a:r>
            <a:r>
              <a:rPr lang="it-IT" sz="1600" b="1" dirty="0">
                <a:solidFill>
                  <a:srgbClr val="000000"/>
                </a:solidFill>
              </a:rPr>
              <a:t>di QSL. </a:t>
            </a:r>
          </a:p>
          <a:p>
            <a:pPr>
              <a:defRPr/>
            </a:pPr>
            <a:endParaRPr lang="it-IT" sz="1400" dirty="0">
              <a:solidFill>
                <a:srgbClr val="000000"/>
              </a:solidFill>
            </a:endParaRPr>
          </a:p>
          <a:p>
            <a:pPr>
              <a:defRPr/>
            </a:pPr>
            <a:endParaRPr lang="it-IT" sz="1400" dirty="0">
              <a:solidFill>
                <a:srgbClr val="000000"/>
              </a:solidFill>
            </a:endParaRPr>
          </a:p>
          <a:p>
            <a:pPr>
              <a:defRPr/>
            </a:pPr>
            <a:r>
              <a:rPr lang="it-IT" sz="1400" dirty="0">
                <a:solidFill>
                  <a:srgbClr val="000000"/>
                </a:solidFill>
              </a:rPr>
              <a:t>	</a:t>
            </a:r>
          </a:p>
          <a:p>
            <a:pPr>
              <a:defRPr/>
            </a:pPr>
            <a:endParaRPr lang="it-IT" sz="1400" dirty="0">
              <a:solidFill>
                <a:srgbClr val="000000"/>
              </a:solidFill>
            </a:endParaRPr>
          </a:p>
          <a:p>
            <a:pPr>
              <a:defRPr/>
            </a:pPr>
            <a:endParaRPr lang="it-IT" sz="1400" dirty="0">
              <a:solidFill>
                <a:srgbClr val="000000"/>
              </a:solidFill>
            </a:endParaRPr>
          </a:p>
          <a:p>
            <a:pPr>
              <a:defRPr/>
            </a:pPr>
            <a:endParaRPr lang="it-IT" sz="1400" dirty="0">
              <a:solidFill>
                <a:srgbClr val="000000"/>
              </a:solidFill>
            </a:endParaRPr>
          </a:p>
          <a:p>
            <a:pPr>
              <a:defRPr/>
            </a:pPr>
            <a:endParaRPr lang="it-IT" sz="1400" dirty="0">
              <a:solidFill>
                <a:srgbClr val="000000"/>
              </a:solidFill>
            </a:endParaRPr>
          </a:p>
          <a:p>
            <a:pPr>
              <a:defRPr/>
            </a:pPr>
            <a:r>
              <a:rPr lang="it-IT" sz="1600" b="1" dirty="0" smtClean="0">
                <a:solidFill>
                  <a:srgbClr val="000000"/>
                </a:solidFill>
              </a:rPr>
              <a:t>La </a:t>
            </a:r>
            <a:r>
              <a:rPr lang="it-IT" sz="1600" b="1" dirty="0">
                <a:solidFill>
                  <a:srgbClr val="000000"/>
                </a:solidFill>
              </a:rPr>
              <a:t>foto mostra alcuni pacchi pronti per essere</a:t>
            </a:r>
          </a:p>
          <a:p>
            <a:pPr>
              <a:defRPr/>
            </a:pPr>
            <a:r>
              <a:rPr lang="it-IT" sz="1600" b="1" dirty="0" smtClean="0">
                <a:solidFill>
                  <a:srgbClr val="000000"/>
                </a:solidFill>
              </a:rPr>
              <a:t>inviati </a:t>
            </a:r>
            <a:r>
              <a:rPr lang="it-IT" sz="1600" b="1" dirty="0">
                <a:solidFill>
                  <a:srgbClr val="000000"/>
                </a:solidFill>
              </a:rPr>
              <a:t>tramite corriere</a:t>
            </a:r>
          </a:p>
          <a:p>
            <a:pPr>
              <a:defRPr/>
            </a:pPr>
            <a:endParaRPr lang="it-IT" sz="1400" dirty="0">
              <a:solidFill>
                <a:srgbClr val="000000"/>
              </a:solidFill>
            </a:endParaRPr>
          </a:p>
        </p:txBody>
      </p:sp>
      <p:pic>
        <p:nvPicPr>
          <p:cNvPr id="19464" name="Immagine 4"/>
          <p:cNvPicPr>
            <a:picLocks noChangeAspect="1"/>
          </p:cNvPicPr>
          <p:nvPr/>
        </p:nvPicPr>
        <p:blipFill>
          <a:blip r:embed="rId3" cstate="print"/>
          <a:srcRect/>
          <a:stretch>
            <a:fillRect/>
          </a:stretch>
        </p:blipFill>
        <p:spPr bwMode="auto">
          <a:xfrm>
            <a:off x="7632700" y="347663"/>
            <a:ext cx="935038" cy="1008062"/>
          </a:xfrm>
          <a:prstGeom prst="rect">
            <a:avLst/>
          </a:prstGeom>
          <a:noFill/>
          <a:ln w="9525">
            <a:noFill/>
            <a:miter lim="800000"/>
            <a:headEnd/>
            <a:tailEnd/>
          </a:ln>
        </p:spPr>
      </p:pic>
      <p:pic>
        <p:nvPicPr>
          <p:cNvPr id="19465" name="Picture 10" descr="X:\__dati\Q_Bureau\__Progetto QSL Bureau nuovo di IK1NLZ\IMG_20181221_160235.jpg"/>
          <p:cNvPicPr>
            <a:picLocks noChangeAspect="1" noChangeArrowheads="1"/>
          </p:cNvPicPr>
          <p:nvPr/>
        </p:nvPicPr>
        <p:blipFill>
          <a:blip r:embed="rId4" cstate="print"/>
          <a:stretch>
            <a:fillRect/>
          </a:stretch>
        </p:blipFill>
        <p:spPr bwMode="auto">
          <a:xfrm>
            <a:off x="5076056" y="4474033"/>
            <a:ext cx="3430588" cy="1926407"/>
          </a:xfrm>
          <a:prstGeom prst="rect">
            <a:avLst/>
          </a:prstGeom>
          <a:noFill/>
          <a:ln w="9525">
            <a:noFill/>
            <a:miter lim="800000"/>
            <a:headEnd/>
            <a:tailEnd/>
          </a:ln>
        </p:spPr>
      </p:pic>
    </p:spTree>
  </p:cSld>
  <p:clrMapOvr>
    <a:masterClrMapping/>
  </p:clrMapOvr>
  <p:transition spd="slow">
    <p:whee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piè di pagina 4"/>
          <p:cNvSpPr>
            <a:spLocks noGrp="1"/>
          </p:cNvSpPr>
          <p:nvPr>
            <p:ph type="ftr" sz="quarter" idx="11"/>
          </p:nvPr>
        </p:nvSpPr>
        <p:spPr bwMode="auto">
          <a:noFill/>
          <a:ln>
            <a:miter lim="800000"/>
            <a:headEnd/>
            <a:tailEnd/>
          </a:ln>
        </p:spPr>
        <p:txBody>
          <a:bodyPr/>
          <a:lstStyle/>
          <a:p>
            <a:r>
              <a:rPr lang="it-IT" smtClean="0"/>
              <a:t>© 2019 ARI	Mauro Pregliasco, I1JQJ</a:t>
            </a:r>
          </a:p>
        </p:txBody>
      </p:sp>
      <p:sp>
        <p:nvSpPr>
          <p:cNvPr id="8" name="Segnaposto numero diapositiva 5"/>
          <p:cNvSpPr>
            <a:spLocks noGrp="1"/>
          </p:cNvSpPr>
          <p:nvPr>
            <p:ph type="sldNum" sz="quarter" idx="12"/>
          </p:nvPr>
        </p:nvSpPr>
        <p:spPr/>
        <p:txBody>
          <a:bodyPr/>
          <a:lstStyle/>
          <a:p>
            <a:pPr>
              <a:defRPr/>
            </a:pPr>
            <a:fld id="{269BB563-BEA0-4C9E-A6A1-F083A091D428}" type="slidenum">
              <a:rPr lang="it-IT"/>
              <a:pPr>
                <a:defRPr/>
              </a:pPr>
              <a:t>17</a:t>
            </a:fld>
            <a:endParaRPr lang="it-IT"/>
          </a:p>
        </p:txBody>
      </p:sp>
      <p:sp>
        <p:nvSpPr>
          <p:cNvPr id="3" name="Titolo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rtlCol="0">
            <a:normAutofit/>
          </a:bodyPr>
          <a:lstStyle/>
          <a:p>
            <a:pPr algn="l" eaLnBrk="1" fontAlgn="auto" hangingPunct="1">
              <a:spcAft>
                <a:spcPts val="0"/>
              </a:spcAft>
              <a:defRPr/>
            </a:pPr>
            <a:r>
              <a:rPr lang="it-IT" b="1" dirty="0" smtClean="0">
                <a:latin typeface="Berlin Sans FB Demi" panose="020E0802020502020306" pitchFamily="34" charset="0"/>
              </a:rPr>
              <a:t>    A.R.I. QSL Bureau Estero</a:t>
            </a:r>
            <a:endParaRPr lang="it-IT" b="1" dirty="0">
              <a:latin typeface="Berlin Sans FB Demi" panose="020E0802020502020306" pitchFamily="34" charset="0"/>
            </a:endParaRPr>
          </a:p>
        </p:txBody>
      </p:sp>
      <p:sp>
        <p:nvSpPr>
          <p:cNvPr id="4" name="Rettangolo 3"/>
          <p:cNvSpPr/>
          <p:nvPr/>
        </p:nvSpPr>
        <p:spPr>
          <a:xfrm>
            <a:off x="468313" y="1557338"/>
            <a:ext cx="8207375" cy="512448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it-IT" sz="2400" b="1" dirty="0">
                <a:solidFill>
                  <a:srgbClr val="000000"/>
                </a:solidFill>
              </a:rPr>
              <a:t>Come avviene lo smistamento</a:t>
            </a:r>
          </a:p>
          <a:p>
            <a:pPr>
              <a:defRPr/>
            </a:pPr>
            <a:endParaRPr lang="it-IT" sz="1500" b="1" dirty="0">
              <a:solidFill>
                <a:srgbClr val="000000"/>
              </a:solidFill>
            </a:endParaRPr>
          </a:p>
          <a:p>
            <a:pPr>
              <a:defRPr/>
            </a:pPr>
            <a:r>
              <a:rPr lang="it-IT" sz="1500" b="1" dirty="0">
                <a:solidFill>
                  <a:srgbClr val="000000"/>
                </a:solidFill>
              </a:rPr>
              <a:t>1 </a:t>
            </a:r>
            <a:r>
              <a:rPr lang="it-IT" sz="1500" b="1" dirty="0" smtClean="0">
                <a:solidFill>
                  <a:srgbClr val="000000"/>
                </a:solidFill>
              </a:rPr>
              <a:t>FASE:  Si </a:t>
            </a:r>
            <a:r>
              <a:rPr lang="it-IT" sz="1500" b="1" dirty="0">
                <a:solidFill>
                  <a:srgbClr val="000000"/>
                </a:solidFill>
              </a:rPr>
              <a:t>aprono i pacchi e si sistemano per prefisso sul tavolo di lavorazione (da 3A a ZS )</a:t>
            </a:r>
          </a:p>
          <a:p>
            <a:pPr>
              <a:defRPr/>
            </a:pPr>
            <a:r>
              <a:rPr lang="it-IT" sz="1500" b="1" dirty="0">
                <a:solidFill>
                  <a:srgbClr val="000000"/>
                </a:solidFill>
              </a:rPr>
              <a:t>2 </a:t>
            </a:r>
            <a:r>
              <a:rPr lang="it-IT" sz="1500" b="1" dirty="0" smtClean="0">
                <a:solidFill>
                  <a:srgbClr val="000000"/>
                </a:solidFill>
              </a:rPr>
              <a:t>FASE:  Si </a:t>
            </a:r>
            <a:r>
              <a:rPr lang="it-IT" sz="1500" b="1" dirty="0">
                <a:solidFill>
                  <a:srgbClr val="000000"/>
                </a:solidFill>
              </a:rPr>
              <a:t>separano le QSL destinate alle Entità senza bureau</a:t>
            </a:r>
          </a:p>
          <a:p>
            <a:pPr>
              <a:defRPr/>
            </a:pPr>
            <a:r>
              <a:rPr lang="it-IT" sz="1500" b="1" dirty="0">
                <a:solidFill>
                  <a:srgbClr val="000000"/>
                </a:solidFill>
              </a:rPr>
              <a:t>3 FASE</a:t>
            </a:r>
            <a:r>
              <a:rPr lang="it-IT" sz="1500" b="1" dirty="0" smtClean="0">
                <a:solidFill>
                  <a:srgbClr val="000000"/>
                </a:solidFill>
              </a:rPr>
              <a:t>:  Si </a:t>
            </a:r>
            <a:r>
              <a:rPr lang="it-IT" sz="1500" b="1" dirty="0">
                <a:solidFill>
                  <a:srgbClr val="000000"/>
                </a:solidFill>
              </a:rPr>
              <a:t>verifica che ogni pacchetto </a:t>
            </a:r>
            <a:r>
              <a:rPr lang="it-IT" sz="1500" b="1" dirty="0" smtClean="0">
                <a:solidFill>
                  <a:srgbClr val="000000"/>
                </a:solidFill>
              </a:rPr>
              <a:t>contenga </a:t>
            </a:r>
            <a:r>
              <a:rPr lang="it-IT" sz="1500" b="1" dirty="0">
                <a:solidFill>
                  <a:srgbClr val="000000"/>
                </a:solidFill>
              </a:rPr>
              <a:t>QSL destinate ad una sola </a:t>
            </a:r>
            <a:r>
              <a:rPr lang="it-IT" sz="1500" b="1" dirty="0" smtClean="0">
                <a:solidFill>
                  <a:srgbClr val="000000"/>
                </a:solidFill>
              </a:rPr>
              <a:t>entità</a:t>
            </a:r>
            <a:endParaRPr lang="it-IT" sz="1500" b="1" dirty="0">
              <a:solidFill>
                <a:srgbClr val="000000"/>
              </a:solidFill>
            </a:endParaRPr>
          </a:p>
          <a:p>
            <a:pPr>
              <a:defRPr/>
            </a:pPr>
            <a:r>
              <a:rPr lang="it-IT" sz="1500" b="1" dirty="0">
                <a:solidFill>
                  <a:srgbClr val="000000"/>
                </a:solidFill>
              </a:rPr>
              <a:t>4 FASE</a:t>
            </a:r>
            <a:r>
              <a:rPr lang="it-IT" sz="1500" b="1" dirty="0" smtClean="0">
                <a:solidFill>
                  <a:srgbClr val="000000"/>
                </a:solidFill>
              </a:rPr>
              <a:t>:  Inserimento nel casellario correggendo eventuali errori di </a:t>
            </a:r>
            <a:r>
              <a:rPr lang="it-IT" sz="1500" b="1" dirty="0" err="1" smtClean="0">
                <a:solidFill>
                  <a:srgbClr val="000000"/>
                </a:solidFill>
              </a:rPr>
              <a:t>presmistamento</a:t>
            </a:r>
            <a:r>
              <a:rPr lang="it-IT" sz="1500" b="1" dirty="0" smtClean="0">
                <a:solidFill>
                  <a:srgbClr val="000000"/>
                </a:solidFill>
              </a:rPr>
              <a:t> di Sezione</a:t>
            </a:r>
            <a:endParaRPr lang="it-IT" sz="1500" b="1" dirty="0">
              <a:solidFill>
                <a:srgbClr val="000000"/>
              </a:solidFill>
            </a:endParaRPr>
          </a:p>
          <a:p>
            <a:pPr>
              <a:defRPr/>
            </a:pPr>
            <a:r>
              <a:rPr lang="it-IT" sz="1500" b="1" dirty="0">
                <a:solidFill>
                  <a:srgbClr val="000000"/>
                </a:solidFill>
              </a:rPr>
              <a:t>5 FASE</a:t>
            </a:r>
            <a:r>
              <a:rPr lang="it-IT" sz="1500" b="1" dirty="0" smtClean="0">
                <a:solidFill>
                  <a:srgbClr val="000000"/>
                </a:solidFill>
              </a:rPr>
              <a:t>:  Verifica </a:t>
            </a:r>
            <a:r>
              <a:rPr lang="it-IT" sz="1500" b="1" dirty="0">
                <a:solidFill>
                  <a:srgbClr val="000000"/>
                </a:solidFill>
              </a:rPr>
              <a:t>al computer dei nominativi </a:t>
            </a:r>
            <a:r>
              <a:rPr lang="it-IT" sz="1500" b="1" dirty="0" smtClean="0">
                <a:solidFill>
                  <a:srgbClr val="000000"/>
                </a:solidFill>
              </a:rPr>
              <a:t>speciali paganti  </a:t>
            </a:r>
            <a:endParaRPr lang="it-IT" sz="1500" b="1" dirty="0">
              <a:solidFill>
                <a:srgbClr val="000000"/>
              </a:solidFill>
            </a:endParaRPr>
          </a:p>
          <a:p>
            <a:pPr>
              <a:defRPr/>
            </a:pPr>
            <a:r>
              <a:rPr lang="it-IT" sz="1500" b="1" dirty="0">
                <a:solidFill>
                  <a:srgbClr val="000000"/>
                </a:solidFill>
              </a:rPr>
              <a:t>6 FASE</a:t>
            </a:r>
            <a:r>
              <a:rPr lang="it-IT" sz="1500" b="1" dirty="0" smtClean="0">
                <a:solidFill>
                  <a:srgbClr val="000000"/>
                </a:solidFill>
              </a:rPr>
              <a:t>:  Preparazione delle QSL da restituire alla Sezione (senza bureau) con allegato  per la  </a:t>
            </a:r>
          </a:p>
          <a:p>
            <a:pPr>
              <a:defRPr/>
            </a:pPr>
            <a:r>
              <a:rPr lang="it-IT" sz="1500" b="1" dirty="0" smtClean="0">
                <a:solidFill>
                  <a:srgbClr val="000000"/>
                </a:solidFill>
              </a:rPr>
              <a:t>                segnalazione di eventuali errori e/o anomalie</a:t>
            </a:r>
          </a:p>
          <a:p>
            <a:pPr>
              <a:defRPr/>
            </a:pPr>
            <a:r>
              <a:rPr lang="it-IT" sz="1500" b="1" dirty="0" smtClean="0">
                <a:solidFill>
                  <a:srgbClr val="000000"/>
                </a:solidFill>
              </a:rPr>
              <a:t>7 </a:t>
            </a:r>
            <a:r>
              <a:rPr lang="it-IT" sz="1500" b="1" dirty="0">
                <a:solidFill>
                  <a:srgbClr val="000000"/>
                </a:solidFill>
              </a:rPr>
              <a:t>FASE</a:t>
            </a:r>
            <a:r>
              <a:rPr lang="it-IT" sz="1500" b="1" dirty="0" smtClean="0">
                <a:solidFill>
                  <a:srgbClr val="000000"/>
                </a:solidFill>
              </a:rPr>
              <a:t>:  Preparazione, </a:t>
            </a:r>
            <a:r>
              <a:rPr lang="it-IT" sz="1500" b="1" dirty="0">
                <a:solidFill>
                  <a:srgbClr val="000000"/>
                </a:solidFill>
              </a:rPr>
              <a:t>confezionamento ed etichettatura delle buste e/o pacchi da spedire</a:t>
            </a:r>
          </a:p>
          <a:p>
            <a:pPr>
              <a:defRPr/>
            </a:pPr>
            <a:endParaRPr lang="it-IT" sz="1400" b="1" dirty="0">
              <a:solidFill>
                <a:srgbClr val="000000"/>
              </a:solidFill>
            </a:endParaRPr>
          </a:p>
          <a:p>
            <a:pPr>
              <a:defRPr/>
            </a:pPr>
            <a:endParaRPr lang="it-IT" sz="1400" b="1" dirty="0">
              <a:solidFill>
                <a:srgbClr val="000000"/>
              </a:solidFill>
            </a:endParaRPr>
          </a:p>
          <a:p>
            <a:pPr>
              <a:defRPr/>
            </a:pPr>
            <a:endParaRPr lang="it-IT" sz="1400" b="1" dirty="0">
              <a:solidFill>
                <a:srgbClr val="000000"/>
              </a:solidFill>
            </a:endParaRPr>
          </a:p>
          <a:p>
            <a:pPr>
              <a:defRPr/>
            </a:pPr>
            <a:endParaRPr lang="it-IT" sz="1400" b="1" dirty="0">
              <a:solidFill>
                <a:srgbClr val="000000"/>
              </a:solidFill>
            </a:endParaRPr>
          </a:p>
          <a:p>
            <a:pPr>
              <a:defRPr/>
            </a:pPr>
            <a:endParaRPr lang="it-IT" sz="1400" b="1" dirty="0">
              <a:solidFill>
                <a:srgbClr val="000000"/>
              </a:solidFill>
            </a:endParaRPr>
          </a:p>
          <a:p>
            <a:pPr>
              <a:defRPr/>
            </a:pPr>
            <a:endParaRPr lang="it-IT" sz="1400" b="1" dirty="0">
              <a:solidFill>
                <a:srgbClr val="000000"/>
              </a:solidFill>
            </a:endParaRPr>
          </a:p>
          <a:p>
            <a:pPr>
              <a:defRPr/>
            </a:pPr>
            <a:endParaRPr lang="it-IT" sz="1400" b="1" dirty="0">
              <a:solidFill>
                <a:srgbClr val="000000"/>
              </a:solidFill>
            </a:endParaRPr>
          </a:p>
          <a:p>
            <a:pPr>
              <a:defRPr/>
            </a:pPr>
            <a:endParaRPr lang="it-IT" sz="1400" b="1" dirty="0">
              <a:solidFill>
                <a:srgbClr val="000000"/>
              </a:solidFill>
            </a:endParaRPr>
          </a:p>
          <a:p>
            <a:pPr>
              <a:defRPr/>
            </a:pPr>
            <a:endParaRPr lang="it-IT" sz="1400" b="1" dirty="0">
              <a:solidFill>
                <a:srgbClr val="000000"/>
              </a:solidFill>
            </a:endParaRPr>
          </a:p>
          <a:p>
            <a:pPr>
              <a:defRPr/>
            </a:pPr>
            <a:endParaRPr lang="it-IT" sz="1400" b="1" dirty="0">
              <a:solidFill>
                <a:srgbClr val="000000"/>
              </a:solidFill>
            </a:endParaRPr>
          </a:p>
          <a:p>
            <a:pPr>
              <a:defRPr/>
            </a:pPr>
            <a:endParaRPr lang="it-IT" sz="1400" b="1" dirty="0">
              <a:solidFill>
                <a:srgbClr val="000000"/>
              </a:solidFill>
            </a:endParaRPr>
          </a:p>
          <a:p>
            <a:pPr>
              <a:defRPr/>
            </a:pPr>
            <a:r>
              <a:rPr lang="it-IT" sz="1400" b="1" dirty="0" smtClean="0">
                <a:solidFill>
                  <a:srgbClr val="000000"/>
                </a:solidFill>
              </a:rPr>
              <a:t>      Apertura scatole provenienti dalle Sezioni		 Verifica delle QSL senza bureau</a:t>
            </a:r>
            <a:endParaRPr lang="it-IT" sz="1400" i="1" dirty="0">
              <a:solidFill>
                <a:srgbClr val="000000"/>
              </a:solidFill>
            </a:endParaRPr>
          </a:p>
        </p:txBody>
      </p:sp>
      <p:pic>
        <p:nvPicPr>
          <p:cNvPr id="20488" name="Immagine 4"/>
          <p:cNvPicPr>
            <a:picLocks noChangeAspect="1"/>
          </p:cNvPicPr>
          <p:nvPr/>
        </p:nvPicPr>
        <p:blipFill>
          <a:blip r:embed="rId3" cstate="print"/>
          <a:srcRect/>
          <a:stretch>
            <a:fillRect/>
          </a:stretch>
        </p:blipFill>
        <p:spPr bwMode="auto">
          <a:xfrm>
            <a:off x="7667625" y="333375"/>
            <a:ext cx="936625" cy="1008063"/>
          </a:xfrm>
          <a:prstGeom prst="rect">
            <a:avLst/>
          </a:prstGeom>
          <a:noFill/>
          <a:ln w="9525">
            <a:noFill/>
            <a:miter lim="800000"/>
            <a:headEnd/>
            <a:tailEnd/>
          </a:ln>
        </p:spPr>
      </p:pic>
      <p:pic>
        <p:nvPicPr>
          <p:cNvPr id="20489" name="Immagine 1"/>
          <p:cNvPicPr>
            <a:picLocks noChangeAspect="1"/>
          </p:cNvPicPr>
          <p:nvPr/>
        </p:nvPicPr>
        <p:blipFill>
          <a:blip r:embed="rId4" cstate="print"/>
          <a:stretch>
            <a:fillRect/>
          </a:stretch>
        </p:blipFill>
        <p:spPr bwMode="auto">
          <a:xfrm rot="5400000">
            <a:off x="5328084" y="3392996"/>
            <a:ext cx="2016224" cy="3528393"/>
          </a:xfrm>
          <a:prstGeom prst="rect">
            <a:avLst/>
          </a:prstGeom>
          <a:noFill/>
          <a:ln w="9525">
            <a:noFill/>
            <a:miter lim="800000"/>
            <a:headEnd/>
            <a:tailEnd/>
          </a:ln>
        </p:spPr>
      </p:pic>
      <p:pic>
        <p:nvPicPr>
          <p:cNvPr id="20490" name="Immagine 5"/>
          <p:cNvPicPr>
            <a:picLocks noChangeAspect="1"/>
          </p:cNvPicPr>
          <p:nvPr/>
        </p:nvPicPr>
        <p:blipFill>
          <a:blip r:embed="rId5" cstate="print"/>
          <a:stretch>
            <a:fillRect/>
          </a:stretch>
        </p:blipFill>
        <p:spPr bwMode="auto">
          <a:xfrm>
            <a:off x="539552" y="4149080"/>
            <a:ext cx="3492500" cy="1961173"/>
          </a:xfrm>
          <a:prstGeom prst="rect">
            <a:avLst/>
          </a:prstGeom>
          <a:noFill/>
          <a:ln w="9525">
            <a:noFill/>
            <a:miter lim="800000"/>
            <a:headEnd/>
            <a:tailEnd/>
          </a:ln>
        </p:spPr>
      </p:pic>
    </p:spTree>
  </p:cSld>
  <p:clrMapOvr>
    <a:masterClrMapping/>
  </p:clrMapOvr>
  <p:transition spd="slow">
    <p:spli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piè di pagina 4"/>
          <p:cNvSpPr>
            <a:spLocks noGrp="1"/>
          </p:cNvSpPr>
          <p:nvPr>
            <p:ph type="ftr" sz="quarter" idx="11"/>
          </p:nvPr>
        </p:nvSpPr>
        <p:spPr bwMode="auto">
          <a:noFill/>
          <a:ln>
            <a:miter lim="800000"/>
            <a:headEnd/>
            <a:tailEnd/>
          </a:ln>
        </p:spPr>
        <p:txBody>
          <a:bodyPr/>
          <a:lstStyle/>
          <a:p>
            <a:r>
              <a:rPr lang="it-IT" smtClean="0"/>
              <a:t>© 2019 ARI	Mauro Pregliasco, I1JQJ</a:t>
            </a:r>
          </a:p>
        </p:txBody>
      </p:sp>
      <p:sp>
        <p:nvSpPr>
          <p:cNvPr id="10" name="Segnaposto numero diapositiva 5"/>
          <p:cNvSpPr>
            <a:spLocks noGrp="1"/>
          </p:cNvSpPr>
          <p:nvPr>
            <p:ph type="sldNum" sz="quarter" idx="12"/>
          </p:nvPr>
        </p:nvSpPr>
        <p:spPr/>
        <p:txBody>
          <a:bodyPr/>
          <a:lstStyle/>
          <a:p>
            <a:pPr>
              <a:defRPr/>
            </a:pPr>
            <a:fld id="{B0B67A5B-7880-49D4-9583-49C2E9739E7D}" type="slidenum">
              <a:rPr lang="it-IT"/>
              <a:pPr>
                <a:defRPr/>
              </a:pPr>
              <a:t>18</a:t>
            </a:fld>
            <a:endParaRPr lang="it-IT"/>
          </a:p>
        </p:txBody>
      </p:sp>
      <p:sp>
        <p:nvSpPr>
          <p:cNvPr id="3" name="Titolo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rtlCol="0">
            <a:normAutofit/>
          </a:bodyPr>
          <a:lstStyle/>
          <a:p>
            <a:pPr algn="l" eaLnBrk="1" fontAlgn="auto" hangingPunct="1">
              <a:spcAft>
                <a:spcPts val="0"/>
              </a:spcAft>
              <a:defRPr/>
            </a:pPr>
            <a:r>
              <a:rPr lang="it-IT" b="1" dirty="0" smtClean="0">
                <a:latin typeface="Berlin Sans FB Demi" panose="020E0802020502020306" pitchFamily="34" charset="0"/>
              </a:rPr>
              <a:t>    A.R.I. QSL Bureau Estero</a:t>
            </a:r>
            <a:endParaRPr lang="it-IT" b="1" dirty="0">
              <a:latin typeface="Berlin Sans FB Demi" panose="020E0802020502020306" pitchFamily="34" charset="0"/>
            </a:endParaRPr>
          </a:p>
        </p:txBody>
      </p:sp>
      <p:sp>
        <p:nvSpPr>
          <p:cNvPr id="4" name="Rettangolo 3"/>
          <p:cNvSpPr/>
          <p:nvPr/>
        </p:nvSpPr>
        <p:spPr>
          <a:xfrm>
            <a:off x="468313" y="1557338"/>
            <a:ext cx="8207375" cy="514667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it-IT" sz="2400" b="1">
                <a:solidFill>
                  <a:srgbClr val="000000"/>
                </a:solidFill>
              </a:rPr>
              <a:t>Alcune immagini</a:t>
            </a:r>
          </a:p>
          <a:p>
            <a:pPr>
              <a:defRPr/>
            </a:pPr>
            <a:endParaRPr lang="it-IT" sz="1400" b="1">
              <a:solidFill>
                <a:srgbClr val="000000"/>
              </a:solidFill>
            </a:endParaRPr>
          </a:p>
          <a:p>
            <a:pPr>
              <a:defRPr/>
            </a:pPr>
            <a:r>
              <a:rPr lang="it-IT" sz="1400" b="1">
                <a:solidFill>
                  <a:srgbClr val="000000"/>
                </a:solidFill>
              </a:rPr>
              <a:t>	</a:t>
            </a:r>
            <a:endParaRPr lang="it-IT" sz="1400">
              <a:solidFill>
                <a:srgbClr val="000000"/>
              </a:solidFill>
            </a:endParaRPr>
          </a:p>
          <a:p>
            <a:pPr>
              <a:defRPr/>
            </a:pPr>
            <a:r>
              <a:rPr lang="it-IT" sz="1400">
                <a:solidFill>
                  <a:srgbClr val="000000"/>
                </a:solidFill>
              </a:rPr>
              <a:t>	</a:t>
            </a: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r>
              <a:rPr lang="it-IT" sz="1400">
                <a:solidFill>
                  <a:srgbClr val="000000"/>
                </a:solidFill>
              </a:rPr>
              <a:t>                </a:t>
            </a:r>
            <a:endParaRPr lang="it-IT" sz="1400" i="1">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p:txBody>
      </p:sp>
      <p:pic>
        <p:nvPicPr>
          <p:cNvPr id="22536" name="Immagine 4"/>
          <p:cNvPicPr>
            <a:picLocks noChangeAspect="1"/>
          </p:cNvPicPr>
          <p:nvPr/>
        </p:nvPicPr>
        <p:blipFill>
          <a:blip r:embed="rId3" cstate="print"/>
          <a:srcRect/>
          <a:stretch>
            <a:fillRect/>
          </a:stretch>
        </p:blipFill>
        <p:spPr bwMode="auto">
          <a:xfrm>
            <a:off x="7667625" y="333375"/>
            <a:ext cx="936625" cy="1008063"/>
          </a:xfrm>
          <a:prstGeom prst="rect">
            <a:avLst/>
          </a:prstGeom>
          <a:noFill/>
          <a:ln w="9525">
            <a:noFill/>
            <a:miter lim="800000"/>
            <a:headEnd/>
            <a:tailEnd/>
          </a:ln>
        </p:spPr>
      </p:pic>
      <p:pic>
        <p:nvPicPr>
          <p:cNvPr id="22537" name="Immagine 8"/>
          <p:cNvPicPr>
            <a:picLocks noChangeAspect="1"/>
          </p:cNvPicPr>
          <p:nvPr/>
        </p:nvPicPr>
        <p:blipFill>
          <a:blip r:embed="rId4" cstate="print"/>
          <a:stretch>
            <a:fillRect/>
          </a:stretch>
        </p:blipFill>
        <p:spPr bwMode="auto">
          <a:xfrm>
            <a:off x="910432" y="1989138"/>
            <a:ext cx="3143249" cy="2357437"/>
          </a:xfrm>
          <a:prstGeom prst="rect">
            <a:avLst/>
          </a:prstGeom>
          <a:noFill/>
          <a:ln w="9525">
            <a:noFill/>
            <a:miter lim="800000"/>
            <a:headEnd/>
            <a:tailEnd/>
          </a:ln>
        </p:spPr>
      </p:pic>
      <p:pic>
        <p:nvPicPr>
          <p:cNvPr id="22538" name="Immagine 9"/>
          <p:cNvPicPr>
            <a:picLocks noChangeAspect="1"/>
          </p:cNvPicPr>
          <p:nvPr/>
        </p:nvPicPr>
        <p:blipFill>
          <a:blip r:embed="rId5" cstate="print"/>
          <a:stretch>
            <a:fillRect/>
          </a:stretch>
        </p:blipFill>
        <p:spPr bwMode="auto">
          <a:xfrm>
            <a:off x="4860032" y="2132856"/>
            <a:ext cx="3527425" cy="1980784"/>
          </a:xfrm>
          <a:prstGeom prst="rect">
            <a:avLst/>
          </a:prstGeom>
          <a:noFill/>
          <a:ln w="9525">
            <a:noFill/>
            <a:miter lim="800000"/>
            <a:headEnd/>
            <a:tailEnd/>
          </a:ln>
        </p:spPr>
      </p:pic>
      <p:pic>
        <p:nvPicPr>
          <p:cNvPr id="22539" name="Immagine 10"/>
          <p:cNvPicPr>
            <a:picLocks noChangeAspect="1"/>
          </p:cNvPicPr>
          <p:nvPr/>
        </p:nvPicPr>
        <p:blipFill>
          <a:blip r:embed="rId6" cstate="print"/>
          <a:stretch>
            <a:fillRect/>
          </a:stretch>
        </p:blipFill>
        <p:spPr bwMode="auto">
          <a:xfrm>
            <a:off x="679450" y="4592436"/>
            <a:ext cx="3605213" cy="2024465"/>
          </a:xfrm>
          <a:prstGeom prst="rect">
            <a:avLst/>
          </a:prstGeom>
          <a:noFill/>
          <a:ln w="9525">
            <a:noFill/>
            <a:miter lim="800000"/>
            <a:headEnd/>
            <a:tailEnd/>
          </a:ln>
        </p:spPr>
      </p:pic>
      <p:pic>
        <p:nvPicPr>
          <p:cNvPr id="22540" name="Immagine 11"/>
          <p:cNvPicPr>
            <a:picLocks noChangeAspect="1"/>
          </p:cNvPicPr>
          <p:nvPr/>
        </p:nvPicPr>
        <p:blipFill>
          <a:blip r:embed="rId7" cstate="print"/>
          <a:stretch>
            <a:fillRect/>
          </a:stretch>
        </p:blipFill>
        <p:spPr bwMode="auto">
          <a:xfrm>
            <a:off x="4860032" y="4581128"/>
            <a:ext cx="3502025" cy="1966521"/>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piè di pagina 4"/>
          <p:cNvSpPr>
            <a:spLocks noGrp="1"/>
          </p:cNvSpPr>
          <p:nvPr>
            <p:ph type="ftr" sz="quarter" idx="11"/>
          </p:nvPr>
        </p:nvSpPr>
        <p:spPr bwMode="auto">
          <a:noFill/>
          <a:ln>
            <a:miter lim="800000"/>
            <a:headEnd/>
            <a:tailEnd/>
          </a:ln>
        </p:spPr>
        <p:txBody>
          <a:bodyPr/>
          <a:lstStyle/>
          <a:p>
            <a:r>
              <a:rPr lang="it-IT" smtClean="0"/>
              <a:t>© 2019 ARI	Mauro Pregliasco, I1JQJ</a:t>
            </a:r>
          </a:p>
        </p:txBody>
      </p:sp>
      <p:sp>
        <p:nvSpPr>
          <p:cNvPr id="10" name="Segnaposto numero diapositiva 5"/>
          <p:cNvSpPr>
            <a:spLocks noGrp="1"/>
          </p:cNvSpPr>
          <p:nvPr>
            <p:ph type="sldNum" sz="quarter" idx="12"/>
          </p:nvPr>
        </p:nvSpPr>
        <p:spPr/>
        <p:txBody>
          <a:bodyPr/>
          <a:lstStyle/>
          <a:p>
            <a:pPr>
              <a:defRPr/>
            </a:pPr>
            <a:fld id="{D54330FF-951B-462E-B511-A9CDA1CEEC93}" type="slidenum">
              <a:rPr lang="it-IT"/>
              <a:pPr>
                <a:defRPr/>
              </a:pPr>
              <a:t>19</a:t>
            </a:fld>
            <a:endParaRPr lang="it-IT"/>
          </a:p>
        </p:txBody>
      </p:sp>
      <p:sp>
        <p:nvSpPr>
          <p:cNvPr id="3" name="Titolo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rtlCol="0">
            <a:normAutofit/>
          </a:bodyPr>
          <a:lstStyle/>
          <a:p>
            <a:pPr algn="l" eaLnBrk="1" fontAlgn="auto" hangingPunct="1">
              <a:spcAft>
                <a:spcPts val="0"/>
              </a:spcAft>
              <a:defRPr/>
            </a:pPr>
            <a:r>
              <a:rPr lang="it-IT" b="1" dirty="0" smtClean="0">
                <a:latin typeface="Berlin Sans FB Demi" panose="020E0802020502020306" pitchFamily="34" charset="0"/>
              </a:rPr>
              <a:t>    A.R.I. QSL Bureau Estero</a:t>
            </a:r>
            <a:endParaRPr lang="it-IT" b="1" dirty="0">
              <a:latin typeface="Berlin Sans FB Demi" panose="020E0802020502020306" pitchFamily="34" charset="0"/>
            </a:endParaRPr>
          </a:p>
        </p:txBody>
      </p:sp>
      <p:sp>
        <p:nvSpPr>
          <p:cNvPr id="4" name="Rettangolo 3"/>
          <p:cNvSpPr/>
          <p:nvPr/>
        </p:nvSpPr>
        <p:spPr>
          <a:xfrm>
            <a:off x="468313" y="1557338"/>
            <a:ext cx="8207375" cy="514667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it-IT" sz="2400" b="1">
                <a:solidFill>
                  <a:srgbClr val="000000"/>
                </a:solidFill>
              </a:rPr>
              <a:t>Alcune immagini</a:t>
            </a:r>
          </a:p>
          <a:p>
            <a:pPr>
              <a:defRPr/>
            </a:pPr>
            <a:endParaRPr lang="it-IT" sz="1400" b="1">
              <a:solidFill>
                <a:srgbClr val="000000"/>
              </a:solidFill>
            </a:endParaRPr>
          </a:p>
          <a:p>
            <a:pPr>
              <a:defRPr/>
            </a:pPr>
            <a:r>
              <a:rPr lang="it-IT" sz="1400" b="1">
                <a:solidFill>
                  <a:srgbClr val="000000"/>
                </a:solidFill>
              </a:rPr>
              <a:t>	</a:t>
            </a:r>
            <a:endParaRPr lang="it-IT" sz="1400">
              <a:solidFill>
                <a:srgbClr val="000000"/>
              </a:solidFill>
            </a:endParaRPr>
          </a:p>
          <a:p>
            <a:pPr>
              <a:defRPr/>
            </a:pPr>
            <a:r>
              <a:rPr lang="it-IT" sz="1400">
                <a:solidFill>
                  <a:srgbClr val="000000"/>
                </a:solidFill>
              </a:rPr>
              <a:t>	</a:t>
            </a: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r>
              <a:rPr lang="it-IT" sz="1400">
                <a:solidFill>
                  <a:srgbClr val="000000"/>
                </a:solidFill>
              </a:rPr>
              <a:t>                </a:t>
            </a:r>
            <a:endParaRPr lang="it-IT" sz="1400" i="1">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p:txBody>
      </p:sp>
      <p:pic>
        <p:nvPicPr>
          <p:cNvPr id="21512" name="Immagine 4"/>
          <p:cNvPicPr>
            <a:picLocks noChangeAspect="1"/>
          </p:cNvPicPr>
          <p:nvPr/>
        </p:nvPicPr>
        <p:blipFill>
          <a:blip r:embed="rId3" cstate="print"/>
          <a:srcRect/>
          <a:stretch>
            <a:fillRect/>
          </a:stretch>
        </p:blipFill>
        <p:spPr bwMode="auto">
          <a:xfrm>
            <a:off x="7667625" y="333375"/>
            <a:ext cx="936625" cy="1008063"/>
          </a:xfrm>
          <a:prstGeom prst="rect">
            <a:avLst/>
          </a:prstGeom>
          <a:noFill/>
          <a:ln w="9525">
            <a:noFill/>
            <a:miter lim="800000"/>
            <a:headEnd/>
            <a:tailEnd/>
          </a:ln>
        </p:spPr>
      </p:pic>
      <p:pic>
        <p:nvPicPr>
          <p:cNvPr id="21513" name="Immagine 1"/>
          <p:cNvPicPr>
            <a:picLocks noChangeAspect="1"/>
          </p:cNvPicPr>
          <p:nvPr/>
        </p:nvPicPr>
        <p:blipFill>
          <a:blip r:embed="rId4" cstate="print"/>
          <a:stretch>
            <a:fillRect/>
          </a:stretch>
        </p:blipFill>
        <p:spPr bwMode="auto">
          <a:xfrm>
            <a:off x="5580112" y="1988840"/>
            <a:ext cx="3005666" cy="2254250"/>
          </a:xfrm>
          <a:prstGeom prst="rect">
            <a:avLst/>
          </a:prstGeom>
          <a:noFill/>
          <a:ln w="9525">
            <a:noFill/>
            <a:miter lim="800000"/>
            <a:headEnd/>
            <a:tailEnd/>
          </a:ln>
        </p:spPr>
      </p:pic>
      <p:pic>
        <p:nvPicPr>
          <p:cNvPr id="21514" name="Immagine 5"/>
          <p:cNvPicPr>
            <a:picLocks noChangeAspect="1"/>
          </p:cNvPicPr>
          <p:nvPr/>
        </p:nvPicPr>
        <p:blipFill>
          <a:blip r:embed="rId5" cstate="print"/>
          <a:stretch>
            <a:fillRect/>
          </a:stretch>
        </p:blipFill>
        <p:spPr bwMode="auto">
          <a:xfrm>
            <a:off x="611560" y="1988840"/>
            <a:ext cx="3022600" cy="2266950"/>
          </a:xfrm>
          <a:prstGeom prst="rect">
            <a:avLst/>
          </a:prstGeom>
          <a:noFill/>
          <a:ln w="9525">
            <a:noFill/>
            <a:miter lim="800000"/>
            <a:headEnd/>
            <a:tailEnd/>
          </a:ln>
        </p:spPr>
      </p:pic>
      <p:pic>
        <p:nvPicPr>
          <p:cNvPr id="21515" name="Immagine 6"/>
          <p:cNvPicPr>
            <a:picLocks noChangeAspect="1"/>
          </p:cNvPicPr>
          <p:nvPr/>
        </p:nvPicPr>
        <p:blipFill>
          <a:blip r:embed="rId6" cstate="print"/>
          <a:stretch>
            <a:fillRect/>
          </a:stretch>
        </p:blipFill>
        <p:spPr bwMode="auto">
          <a:xfrm>
            <a:off x="611560" y="4293096"/>
            <a:ext cx="2968124" cy="2259013"/>
          </a:xfrm>
          <a:prstGeom prst="rect">
            <a:avLst/>
          </a:prstGeom>
          <a:noFill/>
          <a:ln w="9525">
            <a:noFill/>
            <a:miter lim="800000"/>
            <a:headEnd/>
            <a:tailEnd/>
          </a:ln>
        </p:spPr>
      </p:pic>
      <p:pic>
        <p:nvPicPr>
          <p:cNvPr id="21516" name="Immagine 7"/>
          <p:cNvPicPr>
            <a:picLocks noChangeAspect="1"/>
          </p:cNvPicPr>
          <p:nvPr/>
        </p:nvPicPr>
        <p:blipFill>
          <a:blip r:embed="rId7" cstate="print"/>
          <a:stretch>
            <a:fillRect/>
          </a:stretch>
        </p:blipFill>
        <p:spPr bwMode="auto">
          <a:xfrm>
            <a:off x="5580112" y="4365104"/>
            <a:ext cx="3012017" cy="2259013"/>
          </a:xfrm>
          <a:prstGeom prst="rect">
            <a:avLst/>
          </a:prstGeom>
          <a:noFill/>
          <a:ln w="9525">
            <a:noFill/>
            <a:miter lim="800000"/>
            <a:headEnd/>
            <a:tailEnd/>
          </a:ln>
        </p:spPr>
      </p:pic>
      <p:pic>
        <p:nvPicPr>
          <p:cNvPr id="11" name="Immagine 10" descr="IMG_20190115_130216.jpg"/>
          <p:cNvPicPr>
            <a:picLocks noChangeAspect="1"/>
          </p:cNvPicPr>
          <p:nvPr/>
        </p:nvPicPr>
        <p:blipFill>
          <a:blip r:embed="rId8" cstate="print"/>
          <a:stretch>
            <a:fillRect/>
          </a:stretch>
        </p:blipFill>
        <p:spPr>
          <a:xfrm>
            <a:off x="3779912" y="2636912"/>
            <a:ext cx="1656185" cy="3384376"/>
          </a:xfrm>
          <a:prstGeom prst="rect">
            <a:avLst/>
          </a:prstGeom>
        </p:spPr>
      </p:pic>
    </p:spTree>
  </p:cSld>
  <p:clrMapOvr>
    <a:masterClrMapping/>
  </p:clrMapOvr>
  <p:transition spd="slow">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egnaposto piè di pagina 4"/>
          <p:cNvSpPr>
            <a:spLocks noGrp="1"/>
          </p:cNvSpPr>
          <p:nvPr>
            <p:ph type="ftr" sz="quarter" idx="11"/>
          </p:nvPr>
        </p:nvSpPr>
        <p:spPr bwMode="auto">
          <a:noFill/>
          <a:ln>
            <a:miter lim="800000"/>
            <a:headEnd/>
            <a:tailEnd/>
          </a:ln>
        </p:spPr>
        <p:txBody>
          <a:bodyPr/>
          <a:lstStyle/>
          <a:p>
            <a:r>
              <a:rPr lang="it-IT" smtClean="0"/>
              <a:t>© 2019 ARI	Mauro Pregliasco, I1JQJ</a:t>
            </a:r>
          </a:p>
        </p:txBody>
      </p:sp>
      <p:sp>
        <p:nvSpPr>
          <p:cNvPr id="7" name="Segnaposto numero diapositiva 5"/>
          <p:cNvSpPr>
            <a:spLocks noGrp="1"/>
          </p:cNvSpPr>
          <p:nvPr>
            <p:ph type="sldNum" sz="quarter" idx="12"/>
          </p:nvPr>
        </p:nvSpPr>
        <p:spPr/>
        <p:txBody>
          <a:bodyPr/>
          <a:lstStyle/>
          <a:p>
            <a:pPr>
              <a:defRPr/>
            </a:pPr>
            <a:fld id="{62B97ED9-8DB0-4D0C-889D-008D663E89A0}" type="slidenum">
              <a:rPr lang="it-IT"/>
              <a:pPr>
                <a:defRPr/>
              </a:pPr>
              <a:t>2</a:t>
            </a:fld>
            <a:endParaRPr lang="it-IT"/>
          </a:p>
        </p:txBody>
      </p:sp>
      <p:sp>
        <p:nvSpPr>
          <p:cNvPr id="4" name="Titolo 3"/>
          <p:cNvSpPr>
            <a:spLocks noGrp="1"/>
          </p:cNvSpPr>
          <p:nvPr>
            <p:ph type="title" idx="4294967295"/>
          </p:nvPr>
        </p:nvSpPr>
        <p:spPr>
          <a:xfrm>
            <a:off x="457200" y="274638"/>
            <a:ext cx="8291264" cy="1282154"/>
          </a:xfrm>
        </p:spPr>
        <p:style>
          <a:lnRef idx="0">
            <a:schemeClr val="accent1"/>
          </a:lnRef>
          <a:fillRef idx="3">
            <a:schemeClr val="accent1"/>
          </a:fillRef>
          <a:effectRef idx="3">
            <a:schemeClr val="accent1"/>
          </a:effectRef>
          <a:fontRef idx="minor">
            <a:schemeClr val="lt1"/>
          </a:fontRef>
        </p:style>
        <p:txBody>
          <a:bodyPr>
            <a:normAutofit/>
          </a:bodyPr>
          <a:lstStyle/>
          <a:p>
            <a:pPr algn="l" eaLnBrk="1" hangingPunct="1">
              <a:defRPr/>
            </a:pPr>
            <a:r>
              <a:rPr lang="it-IT" b="1" dirty="0" smtClean="0">
                <a:solidFill>
                  <a:srgbClr val="FFFFFF"/>
                </a:solidFill>
                <a:latin typeface="Berlin Sans FB Demi" pitchFamily="34" charset="0"/>
              </a:rPr>
              <a:t>         A.R.I. QSL Bureau</a:t>
            </a:r>
          </a:p>
        </p:txBody>
      </p:sp>
      <p:pic>
        <p:nvPicPr>
          <p:cNvPr id="3079" name="Immagine 4"/>
          <p:cNvPicPr>
            <a:picLocks noChangeAspect="1"/>
          </p:cNvPicPr>
          <p:nvPr/>
        </p:nvPicPr>
        <p:blipFill>
          <a:blip r:embed="rId3" cstate="print"/>
          <a:srcRect/>
          <a:stretch>
            <a:fillRect/>
          </a:stretch>
        </p:blipFill>
        <p:spPr bwMode="auto">
          <a:xfrm>
            <a:off x="7740650" y="404813"/>
            <a:ext cx="935038" cy="1008062"/>
          </a:xfrm>
          <a:prstGeom prst="rect">
            <a:avLst/>
          </a:prstGeom>
          <a:noFill/>
          <a:ln w="9525">
            <a:noFill/>
            <a:miter lim="800000"/>
            <a:headEnd/>
            <a:tailEnd/>
          </a:ln>
        </p:spPr>
      </p:pic>
      <p:sp>
        <p:nvSpPr>
          <p:cNvPr id="6" name="CasellaDiTesto 5"/>
          <p:cNvSpPr txBox="1"/>
          <p:nvPr/>
        </p:nvSpPr>
        <p:spPr>
          <a:xfrm>
            <a:off x="457200" y="1698625"/>
            <a:ext cx="8280400" cy="5201424"/>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it-IT" sz="2000" b="1" dirty="0">
                <a:solidFill>
                  <a:srgbClr val="000000"/>
                </a:solidFill>
              </a:rPr>
              <a:t>L’A.R.I. QSL Bureau è composto da due sotto Bureau, distinti e indipendenti:</a:t>
            </a:r>
          </a:p>
          <a:p>
            <a:pPr>
              <a:defRPr/>
            </a:pPr>
            <a:endParaRPr lang="it-IT" sz="2000" b="1" dirty="0">
              <a:solidFill>
                <a:srgbClr val="000000"/>
              </a:solidFill>
            </a:endParaRPr>
          </a:p>
          <a:p>
            <a:pPr>
              <a:buFontTx/>
              <a:buChar char="•"/>
              <a:defRPr/>
            </a:pPr>
            <a:r>
              <a:rPr lang="it-IT" sz="2400" b="1" dirty="0">
                <a:solidFill>
                  <a:srgbClr val="000000"/>
                </a:solidFill>
              </a:rPr>
              <a:t>Il Bureau Italia (QSL dall’Italia e dall’estero verso </a:t>
            </a:r>
            <a:r>
              <a:rPr lang="it-IT" sz="2400" b="1" dirty="0" smtClean="0">
                <a:solidFill>
                  <a:srgbClr val="000000"/>
                </a:solidFill>
              </a:rPr>
              <a:t>l’Italia)</a:t>
            </a:r>
            <a:endParaRPr lang="it-IT" sz="2400" b="1" dirty="0">
              <a:solidFill>
                <a:srgbClr val="000000"/>
              </a:solidFill>
            </a:endParaRPr>
          </a:p>
          <a:p>
            <a:pPr>
              <a:buFontTx/>
              <a:buChar char="•"/>
              <a:defRPr/>
            </a:pPr>
            <a:r>
              <a:rPr lang="it-IT" sz="2400" b="1" dirty="0">
                <a:solidFill>
                  <a:srgbClr val="000000"/>
                </a:solidFill>
              </a:rPr>
              <a:t>Il Bureau Estero (QSL dall’Italia verso l’estero)</a:t>
            </a:r>
          </a:p>
          <a:p>
            <a:pPr>
              <a:defRPr/>
            </a:pPr>
            <a:endParaRPr lang="it-IT" sz="2400" b="1" dirty="0">
              <a:solidFill>
                <a:srgbClr val="000000"/>
              </a:solidFill>
            </a:endParaRPr>
          </a:p>
          <a:p>
            <a:pPr>
              <a:defRPr/>
            </a:pPr>
            <a:r>
              <a:rPr lang="it-IT" sz="2000" b="1" u="sng" dirty="0">
                <a:solidFill>
                  <a:srgbClr val="000000"/>
                </a:solidFill>
              </a:rPr>
              <a:t>Il Bureau Italia</a:t>
            </a:r>
          </a:p>
          <a:p>
            <a:pPr>
              <a:defRPr/>
            </a:pPr>
            <a:r>
              <a:rPr lang="it-IT" sz="2000" b="1" dirty="0">
                <a:solidFill>
                  <a:srgbClr val="000000"/>
                </a:solidFill>
              </a:rPr>
              <a:t>dal 1998 si trova ad Albino (BG) in locali di una superficie di circa 250 mq - impiega il titolare coadiuvato da 3 persone </a:t>
            </a:r>
          </a:p>
          <a:p>
            <a:pPr>
              <a:defRPr/>
            </a:pPr>
            <a:endParaRPr lang="it-IT" sz="2000" b="1" dirty="0">
              <a:solidFill>
                <a:srgbClr val="000000"/>
              </a:solidFill>
            </a:endParaRPr>
          </a:p>
          <a:p>
            <a:pPr>
              <a:defRPr/>
            </a:pPr>
            <a:r>
              <a:rPr lang="it-IT" sz="2000" b="1" u="sng" dirty="0">
                <a:solidFill>
                  <a:srgbClr val="000000"/>
                </a:solidFill>
              </a:rPr>
              <a:t>Il Bureau Estero</a:t>
            </a:r>
            <a:r>
              <a:rPr lang="it-IT" sz="2000" b="1" dirty="0">
                <a:solidFill>
                  <a:srgbClr val="000000"/>
                </a:solidFill>
              </a:rPr>
              <a:t> </a:t>
            </a:r>
          </a:p>
          <a:p>
            <a:pPr>
              <a:defRPr/>
            </a:pPr>
            <a:r>
              <a:rPr lang="it-IT" sz="2000" b="1" dirty="0">
                <a:solidFill>
                  <a:srgbClr val="000000"/>
                </a:solidFill>
              </a:rPr>
              <a:t>dal 2009 si trova ad Asti in locali di una superficie </a:t>
            </a:r>
            <a:r>
              <a:rPr lang="it-IT" sz="2000" b="1">
                <a:solidFill>
                  <a:srgbClr val="000000"/>
                </a:solidFill>
              </a:rPr>
              <a:t>di </a:t>
            </a:r>
            <a:r>
              <a:rPr lang="it-IT" sz="2000" b="1" smtClean="0">
                <a:solidFill>
                  <a:srgbClr val="000000"/>
                </a:solidFill>
              </a:rPr>
              <a:t>circa </a:t>
            </a:r>
            <a:r>
              <a:rPr lang="it-IT" sz="2000" b="1" dirty="0">
                <a:solidFill>
                  <a:srgbClr val="000000"/>
                </a:solidFill>
              </a:rPr>
              <a:t>150 mq - impiega il titolare coadiuvato da 1 persona</a:t>
            </a:r>
          </a:p>
          <a:p>
            <a:pPr>
              <a:defRPr/>
            </a:pPr>
            <a:endParaRPr lang="it-IT" sz="2000" b="1" dirty="0">
              <a:solidFill>
                <a:srgbClr val="000000"/>
              </a:solidFill>
            </a:endParaRPr>
          </a:p>
          <a:p>
            <a:pPr>
              <a:defRPr/>
            </a:pPr>
            <a:r>
              <a:rPr lang="it-IT" sz="2000" b="1" dirty="0">
                <a:solidFill>
                  <a:srgbClr val="000000"/>
                </a:solidFill>
                <a:cs typeface="Times New Roman" charset="0"/>
              </a:rPr>
              <a:t>L’A.R.I. ha stipulato contratti con i gestori che prevedono una retribuzione a quantitativo smistato (€ al chilo).</a:t>
            </a:r>
            <a:r>
              <a:rPr lang="it-IT" sz="2000" b="1" dirty="0">
                <a:solidFill>
                  <a:srgbClr val="000000"/>
                </a:solidFill>
              </a:rPr>
              <a:t> </a:t>
            </a:r>
          </a:p>
          <a:p>
            <a:pPr>
              <a:defRPr/>
            </a:pPr>
            <a:endParaRPr lang="it-IT" sz="2000" b="1" dirty="0">
              <a:solidFill>
                <a:srgbClr val="000000"/>
              </a:solidFill>
            </a:endParaRPr>
          </a:p>
        </p:txBody>
      </p:sp>
    </p:spTree>
  </p:cSld>
  <p:clrMapOvr>
    <a:masterClrMapping/>
  </p:clrMapOvr>
  <p:transition spd="slow">
    <p:spli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piè di pagina 4"/>
          <p:cNvSpPr>
            <a:spLocks noGrp="1"/>
          </p:cNvSpPr>
          <p:nvPr>
            <p:ph type="ftr" sz="quarter" idx="11"/>
          </p:nvPr>
        </p:nvSpPr>
        <p:spPr bwMode="auto">
          <a:noFill/>
          <a:ln>
            <a:miter lim="800000"/>
            <a:headEnd/>
            <a:tailEnd/>
          </a:ln>
        </p:spPr>
        <p:txBody>
          <a:bodyPr/>
          <a:lstStyle/>
          <a:p>
            <a:r>
              <a:rPr lang="it-IT" smtClean="0"/>
              <a:t>© 2019 ARI	Mauro Pregliasco, I1JQJ</a:t>
            </a:r>
          </a:p>
        </p:txBody>
      </p:sp>
      <p:sp>
        <p:nvSpPr>
          <p:cNvPr id="8" name="Segnaposto numero diapositiva 5"/>
          <p:cNvSpPr>
            <a:spLocks noGrp="1"/>
          </p:cNvSpPr>
          <p:nvPr>
            <p:ph type="sldNum" sz="quarter" idx="12"/>
          </p:nvPr>
        </p:nvSpPr>
        <p:spPr/>
        <p:txBody>
          <a:bodyPr/>
          <a:lstStyle/>
          <a:p>
            <a:pPr>
              <a:defRPr/>
            </a:pPr>
            <a:fld id="{69ABF66D-60BB-4CAE-8C66-85AE4D5633D9}" type="slidenum">
              <a:rPr lang="it-IT"/>
              <a:pPr>
                <a:defRPr/>
              </a:pPr>
              <a:t>20</a:t>
            </a:fld>
            <a:endParaRPr lang="it-IT"/>
          </a:p>
        </p:txBody>
      </p:sp>
      <p:sp>
        <p:nvSpPr>
          <p:cNvPr id="3" name="Titolo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rtlCol="0">
            <a:normAutofit/>
          </a:bodyPr>
          <a:lstStyle/>
          <a:p>
            <a:pPr algn="l" eaLnBrk="1" fontAlgn="auto" hangingPunct="1">
              <a:spcAft>
                <a:spcPts val="0"/>
              </a:spcAft>
              <a:defRPr/>
            </a:pPr>
            <a:r>
              <a:rPr lang="it-IT" b="1" dirty="0" smtClean="0">
                <a:latin typeface="Berlin Sans FB Demi" panose="020E0802020502020306" pitchFamily="34" charset="0"/>
              </a:rPr>
              <a:t>    A.R.I. QSL Bureau Estero</a:t>
            </a:r>
            <a:endParaRPr lang="it-IT" b="1" dirty="0">
              <a:latin typeface="Berlin Sans FB Demi" panose="020E0802020502020306" pitchFamily="34" charset="0"/>
            </a:endParaRPr>
          </a:p>
        </p:txBody>
      </p:sp>
      <p:sp>
        <p:nvSpPr>
          <p:cNvPr id="4" name="Rettangolo 3"/>
          <p:cNvSpPr/>
          <p:nvPr/>
        </p:nvSpPr>
        <p:spPr>
          <a:xfrm>
            <a:off x="467544" y="1556792"/>
            <a:ext cx="8207375" cy="477053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it-IT" sz="2400" b="1" dirty="0">
                <a:solidFill>
                  <a:srgbClr val="000000"/>
                </a:solidFill>
              </a:rPr>
              <a:t>Compilazione e verifiche</a:t>
            </a:r>
          </a:p>
          <a:p>
            <a:pPr>
              <a:defRPr/>
            </a:pPr>
            <a:endParaRPr lang="it-IT" sz="1400" b="1" dirty="0">
              <a:solidFill>
                <a:srgbClr val="000000"/>
              </a:solidFill>
            </a:endParaRPr>
          </a:p>
          <a:p>
            <a:pPr>
              <a:defRPr/>
            </a:pPr>
            <a:r>
              <a:rPr lang="it-IT" sz="1400" b="1" dirty="0">
                <a:solidFill>
                  <a:srgbClr val="000000"/>
                </a:solidFill>
              </a:rPr>
              <a:t>	</a:t>
            </a:r>
            <a:endParaRPr lang="it-IT" sz="1400" dirty="0">
              <a:solidFill>
                <a:srgbClr val="000000"/>
              </a:solidFill>
            </a:endParaRPr>
          </a:p>
          <a:p>
            <a:pPr>
              <a:defRPr/>
            </a:pPr>
            <a:r>
              <a:rPr lang="it-IT" sz="1400" dirty="0">
                <a:solidFill>
                  <a:srgbClr val="000000"/>
                </a:solidFill>
              </a:rPr>
              <a:t>	</a:t>
            </a:r>
          </a:p>
          <a:p>
            <a:pPr>
              <a:defRPr/>
            </a:pPr>
            <a:endParaRPr lang="it-IT" sz="1400" dirty="0">
              <a:solidFill>
                <a:srgbClr val="000000"/>
              </a:solidFill>
            </a:endParaRPr>
          </a:p>
          <a:p>
            <a:pPr>
              <a:defRPr/>
            </a:pPr>
            <a:endParaRPr lang="it-IT" sz="1400" dirty="0">
              <a:solidFill>
                <a:srgbClr val="000000"/>
              </a:solidFill>
            </a:endParaRPr>
          </a:p>
          <a:p>
            <a:pPr>
              <a:defRPr/>
            </a:pPr>
            <a:endParaRPr lang="it-IT" sz="1400" dirty="0">
              <a:solidFill>
                <a:srgbClr val="000000"/>
              </a:solidFill>
            </a:endParaRPr>
          </a:p>
          <a:p>
            <a:pPr>
              <a:defRPr/>
            </a:pPr>
            <a:endParaRPr lang="it-IT" sz="1400" dirty="0">
              <a:solidFill>
                <a:srgbClr val="000000"/>
              </a:solidFill>
            </a:endParaRPr>
          </a:p>
          <a:p>
            <a:pPr>
              <a:defRPr/>
            </a:pPr>
            <a:endParaRPr lang="it-IT" sz="1400" dirty="0">
              <a:solidFill>
                <a:srgbClr val="000000"/>
              </a:solidFill>
            </a:endParaRPr>
          </a:p>
          <a:p>
            <a:pPr>
              <a:defRPr/>
            </a:pPr>
            <a:endParaRPr lang="it-IT" sz="1400" dirty="0">
              <a:solidFill>
                <a:srgbClr val="000000"/>
              </a:solidFill>
            </a:endParaRPr>
          </a:p>
          <a:p>
            <a:pPr>
              <a:defRPr/>
            </a:pPr>
            <a:endParaRPr lang="it-IT" sz="1400" dirty="0">
              <a:solidFill>
                <a:srgbClr val="000000"/>
              </a:solidFill>
            </a:endParaRPr>
          </a:p>
          <a:p>
            <a:pPr>
              <a:defRPr/>
            </a:pPr>
            <a:endParaRPr lang="it-IT" sz="1400" dirty="0">
              <a:solidFill>
                <a:srgbClr val="000000"/>
              </a:solidFill>
            </a:endParaRPr>
          </a:p>
          <a:p>
            <a:pPr>
              <a:defRPr/>
            </a:pPr>
            <a:r>
              <a:rPr lang="it-IT" sz="1400" dirty="0">
                <a:solidFill>
                  <a:srgbClr val="000000"/>
                </a:solidFill>
              </a:rPr>
              <a:t>                </a:t>
            </a:r>
            <a:endParaRPr lang="it-IT" sz="1400" i="1" dirty="0">
              <a:solidFill>
                <a:srgbClr val="000000"/>
              </a:solidFill>
            </a:endParaRPr>
          </a:p>
          <a:p>
            <a:pPr>
              <a:defRPr/>
            </a:pPr>
            <a:endParaRPr lang="it-IT" sz="1400" dirty="0">
              <a:solidFill>
                <a:srgbClr val="000000"/>
              </a:solidFill>
            </a:endParaRPr>
          </a:p>
          <a:p>
            <a:pPr>
              <a:defRPr/>
            </a:pPr>
            <a:endParaRPr lang="it-IT" sz="1400" dirty="0">
              <a:solidFill>
                <a:srgbClr val="000000"/>
              </a:solidFill>
            </a:endParaRPr>
          </a:p>
          <a:p>
            <a:pPr>
              <a:defRPr/>
            </a:pPr>
            <a:r>
              <a:rPr lang="it-IT" sz="1400" b="1" dirty="0" smtClean="0">
                <a:solidFill>
                  <a:srgbClr val="000000"/>
                </a:solidFill>
              </a:rPr>
              <a:t>                     Moduli di conteggio dei pacchi da inviare</a:t>
            </a:r>
            <a:endParaRPr lang="it-IT" sz="1400" b="1" dirty="0">
              <a:solidFill>
                <a:srgbClr val="000000"/>
              </a:solidFill>
            </a:endParaRPr>
          </a:p>
          <a:p>
            <a:pPr>
              <a:defRPr/>
            </a:pPr>
            <a:endParaRPr lang="it-IT" sz="1400" dirty="0">
              <a:solidFill>
                <a:srgbClr val="000000"/>
              </a:solidFill>
            </a:endParaRPr>
          </a:p>
          <a:p>
            <a:pPr>
              <a:defRPr/>
            </a:pPr>
            <a:endParaRPr lang="it-IT" sz="1400" dirty="0">
              <a:solidFill>
                <a:srgbClr val="000000"/>
              </a:solidFill>
            </a:endParaRPr>
          </a:p>
          <a:p>
            <a:pPr>
              <a:defRPr/>
            </a:pPr>
            <a:endParaRPr lang="it-IT" sz="1400" dirty="0">
              <a:solidFill>
                <a:srgbClr val="000000"/>
              </a:solidFill>
            </a:endParaRPr>
          </a:p>
          <a:p>
            <a:pPr>
              <a:defRPr/>
            </a:pPr>
            <a:r>
              <a:rPr lang="it-IT" sz="1400" dirty="0">
                <a:solidFill>
                  <a:srgbClr val="000000"/>
                </a:solidFill>
              </a:rPr>
              <a:t>		</a:t>
            </a:r>
          </a:p>
          <a:p>
            <a:pPr>
              <a:defRPr/>
            </a:pPr>
            <a:r>
              <a:rPr lang="it-IT" sz="1400" dirty="0">
                <a:solidFill>
                  <a:srgbClr val="000000"/>
                </a:solidFill>
              </a:rPr>
              <a:t>				 </a:t>
            </a:r>
            <a:r>
              <a:rPr lang="it-IT" sz="1400" dirty="0" smtClean="0">
                <a:solidFill>
                  <a:srgbClr val="000000"/>
                </a:solidFill>
              </a:rPr>
              <a:t>                               </a:t>
            </a:r>
            <a:r>
              <a:rPr lang="it-IT" sz="1400" b="1" dirty="0" smtClean="0">
                <a:solidFill>
                  <a:srgbClr val="000000"/>
                </a:solidFill>
              </a:rPr>
              <a:t>Lista invio alle destinazioni estere</a:t>
            </a:r>
            <a:endParaRPr lang="it-IT" sz="1400" b="1" dirty="0">
              <a:solidFill>
                <a:srgbClr val="000000"/>
              </a:solidFill>
            </a:endParaRPr>
          </a:p>
        </p:txBody>
      </p:sp>
      <p:pic>
        <p:nvPicPr>
          <p:cNvPr id="23560" name="Immagine 4"/>
          <p:cNvPicPr>
            <a:picLocks noChangeAspect="1"/>
          </p:cNvPicPr>
          <p:nvPr/>
        </p:nvPicPr>
        <p:blipFill>
          <a:blip r:embed="rId3" cstate="print"/>
          <a:srcRect/>
          <a:stretch>
            <a:fillRect/>
          </a:stretch>
        </p:blipFill>
        <p:spPr bwMode="auto">
          <a:xfrm>
            <a:off x="7667625" y="333375"/>
            <a:ext cx="936625" cy="1008063"/>
          </a:xfrm>
          <a:prstGeom prst="rect">
            <a:avLst/>
          </a:prstGeom>
          <a:noFill/>
          <a:ln w="9525">
            <a:noFill/>
            <a:miter lim="800000"/>
            <a:headEnd/>
            <a:tailEnd/>
          </a:ln>
        </p:spPr>
      </p:pic>
      <p:pic>
        <p:nvPicPr>
          <p:cNvPr id="23561" name="Immagine 1"/>
          <p:cNvPicPr>
            <a:picLocks noChangeAspect="1"/>
          </p:cNvPicPr>
          <p:nvPr/>
        </p:nvPicPr>
        <p:blipFill>
          <a:blip r:embed="rId4" cstate="print"/>
          <a:stretch>
            <a:fillRect/>
          </a:stretch>
        </p:blipFill>
        <p:spPr bwMode="auto">
          <a:xfrm>
            <a:off x="827584" y="2276872"/>
            <a:ext cx="3894138" cy="2185584"/>
          </a:xfrm>
          <a:prstGeom prst="rect">
            <a:avLst/>
          </a:prstGeom>
          <a:noFill/>
          <a:ln w="9525">
            <a:noFill/>
            <a:miter lim="800000"/>
            <a:headEnd/>
            <a:tailEnd/>
          </a:ln>
        </p:spPr>
      </p:pic>
      <p:pic>
        <p:nvPicPr>
          <p:cNvPr id="23562" name="Immagine 5"/>
          <p:cNvPicPr>
            <a:picLocks noChangeAspect="1"/>
          </p:cNvPicPr>
          <p:nvPr/>
        </p:nvPicPr>
        <p:blipFill>
          <a:blip r:embed="rId5" cstate="print"/>
          <a:stretch>
            <a:fillRect/>
          </a:stretch>
        </p:blipFill>
        <p:spPr bwMode="auto">
          <a:xfrm>
            <a:off x="5724128" y="2780928"/>
            <a:ext cx="2088232" cy="3041650"/>
          </a:xfrm>
          <a:prstGeom prst="rect">
            <a:avLst/>
          </a:prstGeom>
          <a:noFill/>
          <a:ln w="9525">
            <a:noFill/>
            <a:miter lim="800000"/>
            <a:headEnd/>
            <a:tailEnd/>
          </a:ln>
        </p:spPr>
      </p:pic>
    </p:spTree>
  </p:cSld>
  <p:clrMapOvr>
    <a:masterClrMapping/>
  </p:clrMapOvr>
  <p:transition spd="slow">
    <p:wheel spokes="2"/>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piè di pagina 4"/>
          <p:cNvSpPr>
            <a:spLocks noGrp="1"/>
          </p:cNvSpPr>
          <p:nvPr>
            <p:ph type="ftr" sz="quarter" idx="11"/>
          </p:nvPr>
        </p:nvSpPr>
        <p:spPr bwMode="auto">
          <a:noFill/>
          <a:ln>
            <a:miter lim="800000"/>
            <a:headEnd/>
            <a:tailEnd/>
          </a:ln>
        </p:spPr>
        <p:txBody>
          <a:bodyPr/>
          <a:lstStyle/>
          <a:p>
            <a:r>
              <a:rPr lang="it-IT" smtClean="0"/>
              <a:t>© 2019 ARI	Mauro Pregliasco, I1JQJ</a:t>
            </a:r>
          </a:p>
        </p:txBody>
      </p:sp>
      <p:sp>
        <p:nvSpPr>
          <p:cNvPr id="7" name="Segnaposto numero diapositiva 5"/>
          <p:cNvSpPr>
            <a:spLocks noGrp="1"/>
          </p:cNvSpPr>
          <p:nvPr>
            <p:ph type="sldNum" sz="quarter" idx="12"/>
          </p:nvPr>
        </p:nvSpPr>
        <p:spPr/>
        <p:txBody>
          <a:bodyPr/>
          <a:lstStyle/>
          <a:p>
            <a:pPr>
              <a:defRPr/>
            </a:pPr>
            <a:fld id="{67323B90-DC27-4885-AE72-77A15B58D323}" type="slidenum">
              <a:rPr lang="it-IT"/>
              <a:pPr>
                <a:defRPr/>
              </a:pPr>
              <a:t>21</a:t>
            </a:fld>
            <a:endParaRPr lang="it-IT"/>
          </a:p>
        </p:txBody>
      </p:sp>
      <p:sp>
        <p:nvSpPr>
          <p:cNvPr id="3" name="Titolo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rtlCol="0">
            <a:normAutofit/>
          </a:bodyPr>
          <a:lstStyle/>
          <a:p>
            <a:pPr algn="l" eaLnBrk="1" fontAlgn="auto" hangingPunct="1">
              <a:spcAft>
                <a:spcPts val="0"/>
              </a:spcAft>
              <a:defRPr/>
            </a:pPr>
            <a:r>
              <a:rPr lang="it-IT" b="1" dirty="0" smtClean="0">
                <a:latin typeface="Berlin Sans FB Demi" panose="020E0802020502020306" pitchFamily="34" charset="0"/>
              </a:rPr>
              <a:t>    A.R.I. QSL Bureau Estero</a:t>
            </a:r>
            <a:endParaRPr lang="it-IT" b="1" dirty="0">
              <a:latin typeface="Berlin Sans FB Demi" panose="020E0802020502020306" pitchFamily="34" charset="0"/>
            </a:endParaRPr>
          </a:p>
        </p:txBody>
      </p:sp>
      <p:sp>
        <p:nvSpPr>
          <p:cNvPr id="4" name="Rettangolo 3"/>
          <p:cNvSpPr/>
          <p:nvPr/>
        </p:nvSpPr>
        <p:spPr>
          <a:xfrm>
            <a:off x="468313" y="1557338"/>
            <a:ext cx="8207375" cy="520065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it-IT" sz="2400" b="1" dirty="0"/>
              <a:t>Anno 2017 vs </a:t>
            </a:r>
            <a:r>
              <a:rPr lang="it-IT" sz="2400" b="1" dirty="0">
                <a:solidFill>
                  <a:srgbClr val="FF0000"/>
                </a:solidFill>
              </a:rPr>
              <a:t>2018</a:t>
            </a:r>
          </a:p>
          <a:p>
            <a:pPr fontAlgn="auto">
              <a:spcBef>
                <a:spcPts val="0"/>
              </a:spcBef>
              <a:spcAft>
                <a:spcPts val="0"/>
              </a:spcAft>
              <a:defRPr/>
            </a:pPr>
            <a:endParaRPr lang="it-IT" sz="1400" b="1" dirty="0"/>
          </a:p>
          <a:p>
            <a:pPr fontAlgn="auto">
              <a:spcBef>
                <a:spcPts val="0"/>
              </a:spcBef>
              <a:spcAft>
                <a:spcPts val="0"/>
              </a:spcAft>
              <a:defRPr/>
            </a:pPr>
            <a:endParaRPr lang="it-IT" sz="1400" b="1" dirty="0"/>
          </a:p>
          <a:p>
            <a:pPr fontAlgn="auto">
              <a:spcBef>
                <a:spcPts val="0"/>
              </a:spcBef>
              <a:spcAft>
                <a:spcPts val="0"/>
              </a:spcAft>
              <a:defRPr/>
            </a:pPr>
            <a:endParaRPr lang="it-IT" sz="1400" b="1" dirty="0"/>
          </a:p>
          <a:p>
            <a:pPr fontAlgn="auto">
              <a:spcBef>
                <a:spcPts val="0"/>
              </a:spcBef>
              <a:spcAft>
                <a:spcPts val="0"/>
              </a:spcAft>
              <a:defRPr/>
            </a:pPr>
            <a:endParaRPr lang="it-IT" sz="1400" b="1" dirty="0"/>
          </a:p>
          <a:p>
            <a:pPr fontAlgn="auto">
              <a:spcBef>
                <a:spcPts val="0"/>
              </a:spcBef>
              <a:spcAft>
                <a:spcPts val="0"/>
              </a:spcAft>
              <a:defRPr/>
            </a:pPr>
            <a:endParaRPr lang="it-IT" sz="1400" b="1" dirty="0"/>
          </a:p>
          <a:p>
            <a:pPr fontAlgn="auto">
              <a:spcBef>
                <a:spcPts val="0"/>
              </a:spcBef>
              <a:spcAft>
                <a:spcPts val="0"/>
              </a:spcAft>
              <a:defRPr/>
            </a:pPr>
            <a:endParaRPr lang="it-IT" sz="1400" b="1" dirty="0"/>
          </a:p>
          <a:p>
            <a:pPr fontAlgn="auto">
              <a:spcBef>
                <a:spcPts val="0"/>
              </a:spcBef>
              <a:spcAft>
                <a:spcPts val="0"/>
              </a:spcAft>
              <a:defRPr/>
            </a:pPr>
            <a:endParaRPr lang="it-IT" sz="1400" b="1" dirty="0"/>
          </a:p>
          <a:p>
            <a:pPr fontAlgn="auto">
              <a:spcBef>
                <a:spcPts val="0"/>
              </a:spcBef>
              <a:spcAft>
                <a:spcPts val="0"/>
              </a:spcAft>
              <a:defRPr/>
            </a:pPr>
            <a:endParaRPr lang="it-IT" sz="1400" b="1" dirty="0"/>
          </a:p>
          <a:p>
            <a:pPr fontAlgn="auto">
              <a:spcBef>
                <a:spcPts val="0"/>
              </a:spcBef>
              <a:spcAft>
                <a:spcPts val="0"/>
              </a:spcAft>
              <a:defRPr/>
            </a:pPr>
            <a:endParaRPr lang="it-IT" sz="1400" b="1" dirty="0"/>
          </a:p>
          <a:p>
            <a:pPr fontAlgn="auto">
              <a:spcBef>
                <a:spcPts val="0"/>
              </a:spcBef>
              <a:spcAft>
                <a:spcPts val="0"/>
              </a:spcAft>
              <a:defRPr/>
            </a:pPr>
            <a:r>
              <a:rPr lang="it-IT" sz="1400" b="1" dirty="0"/>
              <a:t>	</a:t>
            </a:r>
            <a:endParaRPr lang="it-IT" sz="1400" dirty="0"/>
          </a:p>
          <a:p>
            <a:pPr fontAlgn="auto">
              <a:spcBef>
                <a:spcPts val="0"/>
              </a:spcBef>
              <a:spcAft>
                <a:spcPts val="0"/>
              </a:spcAft>
              <a:defRPr/>
            </a:pPr>
            <a:r>
              <a:rPr lang="it-IT" sz="1400" dirty="0"/>
              <a:t>	</a:t>
            </a:r>
          </a:p>
          <a:p>
            <a:pPr fontAlgn="auto">
              <a:spcBef>
                <a:spcPts val="0"/>
              </a:spcBef>
              <a:spcAft>
                <a:spcPts val="0"/>
              </a:spcAft>
              <a:defRPr/>
            </a:pPr>
            <a:endParaRPr lang="it-IT" sz="1400" dirty="0"/>
          </a:p>
          <a:p>
            <a:pPr fontAlgn="auto">
              <a:spcBef>
                <a:spcPts val="0"/>
              </a:spcBef>
              <a:spcAft>
                <a:spcPts val="0"/>
              </a:spcAft>
              <a:defRPr/>
            </a:pPr>
            <a:endParaRPr lang="it-IT" sz="1400" dirty="0"/>
          </a:p>
          <a:p>
            <a:pPr fontAlgn="auto">
              <a:spcBef>
                <a:spcPts val="0"/>
              </a:spcBef>
              <a:spcAft>
                <a:spcPts val="0"/>
              </a:spcAft>
              <a:defRPr/>
            </a:pPr>
            <a:endParaRPr lang="it-IT" sz="1400" dirty="0"/>
          </a:p>
          <a:p>
            <a:pPr fontAlgn="auto">
              <a:spcBef>
                <a:spcPts val="0"/>
              </a:spcBef>
              <a:spcAft>
                <a:spcPts val="0"/>
              </a:spcAft>
              <a:defRPr/>
            </a:pPr>
            <a:endParaRPr lang="it-IT" sz="1400" dirty="0"/>
          </a:p>
          <a:p>
            <a:pPr fontAlgn="auto">
              <a:spcBef>
                <a:spcPts val="0"/>
              </a:spcBef>
              <a:spcAft>
                <a:spcPts val="0"/>
              </a:spcAft>
              <a:defRPr/>
            </a:pPr>
            <a:endParaRPr lang="it-IT" sz="1400" dirty="0"/>
          </a:p>
          <a:p>
            <a:pPr fontAlgn="auto">
              <a:spcBef>
                <a:spcPts val="0"/>
              </a:spcBef>
              <a:spcAft>
                <a:spcPts val="0"/>
              </a:spcAft>
              <a:defRPr/>
            </a:pPr>
            <a:endParaRPr lang="it-IT" sz="1400" dirty="0"/>
          </a:p>
          <a:p>
            <a:pPr fontAlgn="auto">
              <a:spcBef>
                <a:spcPts val="0"/>
              </a:spcBef>
              <a:spcAft>
                <a:spcPts val="0"/>
              </a:spcAft>
              <a:defRPr/>
            </a:pPr>
            <a:endParaRPr lang="it-IT" sz="1400" dirty="0"/>
          </a:p>
          <a:p>
            <a:pPr fontAlgn="auto">
              <a:spcBef>
                <a:spcPts val="0"/>
              </a:spcBef>
              <a:spcAft>
                <a:spcPts val="0"/>
              </a:spcAft>
              <a:defRPr/>
            </a:pPr>
            <a:endParaRPr lang="it-IT" sz="1400" dirty="0"/>
          </a:p>
          <a:p>
            <a:pPr fontAlgn="auto">
              <a:spcBef>
                <a:spcPts val="0"/>
              </a:spcBef>
              <a:spcAft>
                <a:spcPts val="0"/>
              </a:spcAft>
              <a:defRPr/>
            </a:pPr>
            <a:endParaRPr lang="it-IT" sz="1400" dirty="0"/>
          </a:p>
          <a:p>
            <a:pPr fontAlgn="auto">
              <a:spcBef>
                <a:spcPts val="0"/>
              </a:spcBef>
              <a:spcAft>
                <a:spcPts val="0"/>
              </a:spcAft>
              <a:defRPr/>
            </a:pPr>
            <a:endParaRPr lang="it-IT" sz="1400" dirty="0"/>
          </a:p>
          <a:p>
            <a:pPr algn="ctr" fontAlgn="auto">
              <a:spcBef>
                <a:spcPts val="0"/>
              </a:spcBef>
              <a:spcAft>
                <a:spcPts val="0"/>
              </a:spcAft>
              <a:defRPr/>
            </a:pPr>
            <a:r>
              <a:rPr lang="it-IT" sz="1400" dirty="0"/>
              <a:t>                  </a:t>
            </a:r>
            <a:endParaRPr lang="it-IT" sz="1400" i="1" dirty="0"/>
          </a:p>
        </p:txBody>
      </p:sp>
      <p:pic>
        <p:nvPicPr>
          <p:cNvPr id="25608" name="Immagine 4"/>
          <p:cNvPicPr>
            <a:picLocks noChangeAspect="1"/>
          </p:cNvPicPr>
          <p:nvPr/>
        </p:nvPicPr>
        <p:blipFill>
          <a:blip r:embed="rId3" cstate="print"/>
          <a:srcRect/>
          <a:stretch>
            <a:fillRect/>
          </a:stretch>
        </p:blipFill>
        <p:spPr bwMode="auto">
          <a:xfrm>
            <a:off x="7667625" y="333375"/>
            <a:ext cx="936625" cy="1008063"/>
          </a:xfrm>
          <a:prstGeom prst="rect">
            <a:avLst/>
          </a:prstGeom>
          <a:noFill/>
          <a:ln w="9525">
            <a:noFill/>
            <a:miter lim="800000"/>
            <a:headEnd/>
            <a:tailEnd/>
          </a:ln>
        </p:spPr>
      </p:pic>
      <p:graphicFrame>
        <p:nvGraphicFramePr>
          <p:cNvPr id="10" name="Tabella 9"/>
          <p:cNvGraphicFramePr>
            <a:graphicFrameLocks noGrp="1"/>
          </p:cNvGraphicFramePr>
          <p:nvPr/>
        </p:nvGraphicFramePr>
        <p:xfrm>
          <a:off x="971600" y="2133600"/>
          <a:ext cx="7056784" cy="3887688"/>
        </p:xfrm>
        <a:graphic>
          <a:graphicData uri="http://schemas.openxmlformats.org/drawingml/2006/table">
            <a:tbl>
              <a:tblPr firstRow="1" bandRow="1">
                <a:tableStyleId>{5C22544A-7EE6-4342-B048-85BDC9FD1C3A}</a:tableStyleId>
              </a:tblPr>
              <a:tblGrid>
                <a:gridCol w="2944892"/>
                <a:gridCol w="1759631"/>
                <a:gridCol w="2352261"/>
              </a:tblGrid>
              <a:tr h="1030117">
                <a:tc>
                  <a:txBody>
                    <a:bodyPr/>
                    <a:lstStyle/>
                    <a:p>
                      <a:pPr algn="ctr"/>
                      <a:r>
                        <a:rPr lang="it-IT" dirty="0" smtClean="0"/>
                        <a:t>TRIMESTRE</a:t>
                      </a:r>
                      <a:endParaRPr lang="it-IT" dirty="0"/>
                    </a:p>
                  </a:txBody>
                  <a:tcPr anchor="ctr"/>
                </a:tc>
                <a:tc>
                  <a:txBody>
                    <a:bodyPr/>
                    <a:lstStyle/>
                    <a:p>
                      <a:pPr algn="ctr"/>
                      <a:r>
                        <a:rPr lang="it-IT" dirty="0" smtClean="0"/>
                        <a:t>TOTALE kg SPEDITI</a:t>
                      </a:r>
                      <a:endParaRPr lang="it-IT" dirty="0"/>
                    </a:p>
                  </a:txBody>
                  <a:tcPr anchor="ctr"/>
                </a:tc>
                <a:tc>
                  <a:txBody>
                    <a:bodyPr/>
                    <a:lstStyle/>
                    <a:p>
                      <a:pPr algn="ctr"/>
                      <a:r>
                        <a:rPr lang="it-IT" dirty="0" smtClean="0"/>
                        <a:t>COSTO</a:t>
                      </a:r>
                    </a:p>
                    <a:p>
                      <a:pPr algn="ctr"/>
                      <a:r>
                        <a:rPr lang="it-IT" dirty="0" smtClean="0"/>
                        <a:t>SPEDIZIONE</a:t>
                      </a:r>
                      <a:endParaRPr lang="it-IT" dirty="0"/>
                    </a:p>
                  </a:txBody>
                  <a:tcPr anchor="ctr"/>
                </a:tc>
              </a:tr>
              <a:tr h="599552">
                <a:tc>
                  <a:txBody>
                    <a:bodyPr/>
                    <a:lstStyle/>
                    <a:p>
                      <a:r>
                        <a:rPr lang="it-IT" dirty="0" smtClean="0"/>
                        <a:t>DICEMBRE-FEBBRAIO</a:t>
                      </a:r>
                      <a:endParaRPr lang="it-IT" dirty="0"/>
                    </a:p>
                  </a:txBody>
                  <a:tcPr anchor="ctr"/>
                </a:tc>
                <a:tc>
                  <a:txBody>
                    <a:bodyPr/>
                    <a:lstStyle/>
                    <a:p>
                      <a:pPr marL="342900" indent="-342900" algn="ctr">
                        <a:buAutoNum type="arabicPlain" startAt="610"/>
                      </a:pPr>
                      <a:r>
                        <a:rPr lang="it-IT" baseline="0" dirty="0" smtClean="0">
                          <a:solidFill>
                            <a:schemeClr val="dk1"/>
                          </a:solidFill>
                        </a:rPr>
                        <a:t>     </a:t>
                      </a:r>
                      <a:r>
                        <a:rPr lang="it-IT" dirty="0" smtClean="0">
                          <a:solidFill>
                            <a:srgbClr val="FF0000"/>
                          </a:solidFill>
                        </a:rPr>
                        <a:t>608</a:t>
                      </a:r>
                      <a:endParaRPr lang="it-IT" dirty="0">
                        <a:solidFill>
                          <a:srgbClr val="FF0000"/>
                        </a:solidFill>
                      </a:endParaRPr>
                    </a:p>
                  </a:txBody>
                  <a:tcPr anchor="ctr"/>
                </a:tc>
                <a:tc>
                  <a:txBody>
                    <a:bodyPr/>
                    <a:lstStyle/>
                    <a:p>
                      <a:pPr marL="342900" indent="-342900" algn="ctr">
                        <a:buNone/>
                      </a:pPr>
                      <a:r>
                        <a:rPr lang="it-IT" baseline="0" dirty="0" smtClean="0">
                          <a:solidFill>
                            <a:schemeClr val="tx1"/>
                          </a:solidFill>
                        </a:rPr>
                        <a:t>1035</a:t>
                      </a:r>
                      <a:r>
                        <a:rPr lang="it-IT" baseline="0" dirty="0" smtClean="0">
                          <a:solidFill>
                            <a:srgbClr val="FF0000"/>
                          </a:solidFill>
                        </a:rPr>
                        <a:t>     1418</a:t>
                      </a:r>
                      <a:endParaRPr lang="it-IT" dirty="0">
                        <a:solidFill>
                          <a:srgbClr val="FF0000"/>
                        </a:solidFill>
                      </a:endParaRPr>
                    </a:p>
                  </a:txBody>
                  <a:tcPr anchor="ctr"/>
                </a:tc>
              </a:tr>
              <a:tr h="523783">
                <a:tc>
                  <a:txBody>
                    <a:bodyPr/>
                    <a:lstStyle/>
                    <a:p>
                      <a:r>
                        <a:rPr lang="it-IT" dirty="0" smtClean="0"/>
                        <a:t>MARZO-</a:t>
                      </a:r>
                      <a:r>
                        <a:rPr lang="it-IT" baseline="0" dirty="0" smtClean="0"/>
                        <a:t>MAGGIO</a:t>
                      </a:r>
                      <a:endParaRPr lang="it-IT" dirty="0"/>
                    </a:p>
                  </a:txBody>
                  <a:tcPr anchor="ctr"/>
                </a:tc>
                <a:tc>
                  <a:txBody>
                    <a:bodyPr/>
                    <a:lstStyle/>
                    <a:p>
                      <a:pPr marL="342900" indent="-342900" algn="ctr">
                        <a:buNone/>
                      </a:pPr>
                      <a:r>
                        <a:rPr lang="it-IT" dirty="0" smtClean="0">
                          <a:solidFill>
                            <a:schemeClr val="tx1"/>
                          </a:solidFill>
                        </a:rPr>
                        <a:t>480</a:t>
                      </a:r>
                      <a:r>
                        <a:rPr lang="it-IT" baseline="0" dirty="0" smtClean="0">
                          <a:solidFill>
                            <a:schemeClr val="tx1"/>
                          </a:solidFill>
                        </a:rPr>
                        <a:t>     </a:t>
                      </a:r>
                      <a:r>
                        <a:rPr lang="it-IT" dirty="0" smtClean="0">
                          <a:solidFill>
                            <a:srgbClr val="FF0000"/>
                          </a:solidFill>
                        </a:rPr>
                        <a:t>500 </a:t>
                      </a:r>
                    </a:p>
                  </a:txBody>
                  <a:tcPr anchor="ctr"/>
                </a:tc>
                <a:tc>
                  <a:txBody>
                    <a:bodyPr/>
                    <a:lstStyle/>
                    <a:p>
                      <a:pPr marL="342900" indent="-342900" algn="ctr">
                        <a:buNone/>
                      </a:pPr>
                      <a:r>
                        <a:rPr lang="it-IT" dirty="0" smtClean="0">
                          <a:solidFill>
                            <a:schemeClr val="tx1"/>
                          </a:solidFill>
                        </a:rPr>
                        <a:t>1458</a:t>
                      </a:r>
                      <a:r>
                        <a:rPr lang="it-IT" dirty="0" smtClean="0">
                          <a:solidFill>
                            <a:srgbClr val="FF0000"/>
                          </a:solidFill>
                        </a:rPr>
                        <a:t>     1703</a:t>
                      </a:r>
                      <a:endParaRPr lang="it-IT" dirty="0">
                        <a:solidFill>
                          <a:srgbClr val="FF0000"/>
                        </a:solidFill>
                      </a:endParaRPr>
                    </a:p>
                  </a:txBody>
                  <a:tcPr anchor="ctr"/>
                </a:tc>
              </a:tr>
              <a:tr h="630154">
                <a:tc>
                  <a:txBody>
                    <a:bodyPr/>
                    <a:lstStyle/>
                    <a:p>
                      <a:r>
                        <a:rPr lang="it-IT" dirty="0" smtClean="0"/>
                        <a:t>GIUGNO-AGOSTO</a:t>
                      </a:r>
                      <a:endParaRPr lang="it-IT" dirty="0"/>
                    </a:p>
                  </a:txBody>
                  <a:tcPr anchor="ctr"/>
                </a:tc>
                <a:tc>
                  <a:txBody>
                    <a:bodyPr/>
                    <a:lstStyle/>
                    <a:p>
                      <a:pPr algn="ctr"/>
                      <a:r>
                        <a:rPr lang="it-IT" dirty="0" smtClean="0"/>
                        <a:t>600</a:t>
                      </a:r>
                      <a:r>
                        <a:rPr lang="it-IT" baseline="0" dirty="0" smtClean="0"/>
                        <a:t>     </a:t>
                      </a:r>
                      <a:r>
                        <a:rPr lang="it-IT" dirty="0" smtClean="0">
                          <a:solidFill>
                            <a:srgbClr val="FF0000"/>
                          </a:solidFill>
                        </a:rPr>
                        <a:t>680</a:t>
                      </a:r>
                      <a:r>
                        <a:rPr lang="it-IT" dirty="0" smtClean="0"/>
                        <a:t> </a:t>
                      </a:r>
                      <a:endParaRPr lang="it-IT" dirty="0"/>
                    </a:p>
                  </a:txBody>
                  <a:tcPr anchor="ctr"/>
                </a:tc>
                <a:tc>
                  <a:txBody>
                    <a:bodyPr/>
                    <a:lstStyle/>
                    <a:p>
                      <a:pPr marL="342900" indent="-342900" algn="ctr">
                        <a:buNone/>
                      </a:pPr>
                      <a:r>
                        <a:rPr lang="it-IT" dirty="0" smtClean="0">
                          <a:solidFill>
                            <a:schemeClr val="tx1"/>
                          </a:solidFill>
                        </a:rPr>
                        <a:t>1092  </a:t>
                      </a:r>
                      <a:r>
                        <a:rPr lang="it-IT" dirty="0" smtClean="0">
                          <a:solidFill>
                            <a:srgbClr val="FF0000"/>
                          </a:solidFill>
                        </a:rPr>
                        <a:t>   1893</a:t>
                      </a:r>
                      <a:endParaRPr lang="it-IT" dirty="0">
                        <a:solidFill>
                          <a:srgbClr val="FF0000"/>
                        </a:solidFill>
                      </a:endParaRPr>
                    </a:p>
                  </a:txBody>
                  <a:tcPr anchor="ctr"/>
                </a:tc>
              </a:tr>
              <a:tr h="523783">
                <a:tc>
                  <a:txBody>
                    <a:bodyPr/>
                    <a:lstStyle/>
                    <a:p>
                      <a:r>
                        <a:rPr lang="it-IT" dirty="0" smtClean="0"/>
                        <a:t>SETTEMBRE-NOVEMBRE</a:t>
                      </a:r>
                      <a:endParaRPr lang="it-IT" dirty="0"/>
                    </a:p>
                  </a:txBody>
                  <a:tcPr anchor="ctr"/>
                </a:tc>
                <a:tc>
                  <a:txBody>
                    <a:bodyPr/>
                    <a:lstStyle/>
                    <a:p>
                      <a:pPr marL="342900" indent="-342900" algn="ctr">
                        <a:buNone/>
                      </a:pPr>
                      <a:r>
                        <a:rPr lang="it-IT" dirty="0" smtClean="0">
                          <a:solidFill>
                            <a:schemeClr val="tx1"/>
                          </a:solidFill>
                        </a:rPr>
                        <a:t>475 </a:t>
                      </a:r>
                      <a:r>
                        <a:rPr lang="it-IT" dirty="0" smtClean="0">
                          <a:solidFill>
                            <a:srgbClr val="FF0000"/>
                          </a:solidFill>
                        </a:rPr>
                        <a:t>    670</a:t>
                      </a:r>
                      <a:endParaRPr lang="it-IT" dirty="0">
                        <a:solidFill>
                          <a:srgbClr val="FF0000"/>
                        </a:solidFill>
                      </a:endParaRPr>
                    </a:p>
                  </a:txBody>
                  <a:tcPr anchor="ctr"/>
                </a:tc>
                <a:tc>
                  <a:txBody>
                    <a:bodyPr/>
                    <a:lstStyle/>
                    <a:p>
                      <a:pPr algn="ctr"/>
                      <a:r>
                        <a:rPr lang="it-IT" dirty="0" smtClean="0"/>
                        <a:t>1387     </a:t>
                      </a:r>
                      <a:r>
                        <a:rPr lang="it-IT" dirty="0" smtClean="0">
                          <a:solidFill>
                            <a:srgbClr val="FF0000"/>
                          </a:solidFill>
                        </a:rPr>
                        <a:t>1790</a:t>
                      </a:r>
                      <a:r>
                        <a:rPr lang="it-IT" dirty="0" smtClean="0"/>
                        <a:t>  </a:t>
                      </a:r>
                    </a:p>
                  </a:txBody>
                  <a:tcPr anchor="ctr"/>
                </a:tc>
              </a:tr>
              <a:tr h="580299">
                <a:tc>
                  <a:txBody>
                    <a:bodyPr/>
                    <a:lstStyle/>
                    <a:p>
                      <a:r>
                        <a:rPr lang="it-IT" dirty="0" smtClean="0"/>
                        <a:t>TOTALE </a:t>
                      </a:r>
                      <a:endParaRPr lang="it-IT"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smtClean="0"/>
                        <a:t>2165  </a:t>
                      </a:r>
                      <a:r>
                        <a:rPr lang="it-IT" baseline="0" dirty="0" smtClean="0"/>
                        <a:t>   </a:t>
                      </a:r>
                      <a:r>
                        <a:rPr lang="it-IT" dirty="0" smtClean="0">
                          <a:solidFill>
                            <a:srgbClr val="FF0000"/>
                          </a:solidFill>
                        </a:rPr>
                        <a:t>2458</a:t>
                      </a:r>
                    </a:p>
                  </a:txBody>
                  <a:tcPr anchor="ctr"/>
                </a:tc>
                <a:tc>
                  <a:txBody>
                    <a:bodyPr/>
                    <a:lstStyle/>
                    <a:p>
                      <a:pPr algn="ctr"/>
                      <a:r>
                        <a:rPr lang="it-IT" dirty="0" smtClean="0"/>
                        <a:t>4972     </a:t>
                      </a:r>
                      <a:r>
                        <a:rPr lang="it-IT" dirty="0" smtClean="0">
                          <a:solidFill>
                            <a:srgbClr val="FF0000"/>
                          </a:solidFill>
                        </a:rPr>
                        <a:t>6804</a:t>
                      </a:r>
                    </a:p>
                  </a:txBody>
                  <a:tcPr anchor="ctr"/>
                </a:tc>
              </a:tr>
            </a:tbl>
          </a:graphicData>
        </a:graphic>
      </p:graphicFrame>
    </p:spTree>
  </p:cSld>
  <p:clrMapOvr>
    <a:masterClrMapping/>
  </p:clrMapOvr>
  <p:transition spd="slow">
    <p:plu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piè di pagina 4"/>
          <p:cNvSpPr>
            <a:spLocks noGrp="1"/>
          </p:cNvSpPr>
          <p:nvPr>
            <p:ph type="ftr" sz="quarter" idx="11"/>
          </p:nvPr>
        </p:nvSpPr>
        <p:spPr bwMode="auto">
          <a:noFill/>
          <a:ln>
            <a:miter lim="800000"/>
            <a:headEnd/>
            <a:tailEnd/>
          </a:ln>
        </p:spPr>
        <p:txBody>
          <a:bodyPr/>
          <a:lstStyle/>
          <a:p>
            <a:r>
              <a:rPr lang="it-IT" smtClean="0"/>
              <a:t>© 2019 ARI	Mauro Pregliasco, I1JQJ</a:t>
            </a:r>
          </a:p>
        </p:txBody>
      </p:sp>
      <p:sp>
        <p:nvSpPr>
          <p:cNvPr id="6" name="Segnaposto numero diapositiva 5"/>
          <p:cNvSpPr>
            <a:spLocks noGrp="1"/>
          </p:cNvSpPr>
          <p:nvPr>
            <p:ph type="sldNum" sz="quarter" idx="12"/>
          </p:nvPr>
        </p:nvSpPr>
        <p:spPr/>
        <p:txBody>
          <a:bodyPr/>
          <a:lstStyle/>
          <a:p>
            <a:pPr>
              <a:defRPr/>
            </a:pPr>
            <a:fld id="{E35C7FC4-C44F-42D3-A0AC-54B086CD0B19}" type="slidenum">
              <a:rPr lang="it-IT"/>
              <a:pPr>
                <a:defRPr/>
              </a:pPr>
              <a:t>22</a:t>
            </a:fld>
            <a:endParaRPr lang="it-IT"/>
          </a:p>
        </p:txBody>
      </p:sp>
      <p:sp>
        <p:nvSpPr>
          <p:cNvPr id="3" name="Titolo 3"/>
          <p:cNvSpPr>
            <a:spLocks noGrp="1"/>
          </p:cNvSpPr>
          <p:nvPr>
            <p:ph type="title" idx="4294967295"/>
          </p:nvPr>
        </p:nvSpPr>
        <p:spPr/>
        <p:style>
          <a:lnRef idx="0">
            <a:schemeClr val="accent1"/>
          </a:lnRef>
          <a:fillRef idx="3">
            <a:schemeClr val="accent1"/>
          </a:fillRef>
          <a:effectRef idx="3">
            <a:schemeClr val="accent1"/>
          </a:effectRef>
          <a:fontRef idx="minor">
            <a:schemeClr val="lt1"/>
          </a:fontRef>
        </p:style>
        <p:txBody>
          <a:bodyPr rtlCol="0">
            <a:normAutofit/>
          </a:bodyPr>
          <a:lstStyle/>
          <a:p>
            <a:pPr eaLnBrk="1" fontAlgn="auto" hangingPunct="1">
              <a:spcAft>
                <a:spcPts val="0"/>
              </a:spcAft>
              <a:defRPr/>
            </a:pPr>
            <a:r>
              <a:rPr lang="it-IT" b="1" dirty="0" smtClean="0">
                <a:latin typeface="Berlin Sans FB Demi" panose="020E0802020502020306" pitchFamily="34" charset="0"/>
              </a:rPr>
              <a:t>A.R.I. QSL Bureau    </a:t>
            </a:r>
            <a:endParaRPr lang="it-IT" b="1" dirty="0">
              <a:latin typeface="Berlin Sans FB Demi" panose="020E0802020502020306" pitchFamily="34" charset="0"/>
            </a:endParaRPr>
          </a:p>
        </p:txBody>
      </p:sp>
      <p:sp>
        <p:nvSpPr>
          <p:cNvPr id="4" name="Rettangolo 3"/>
          <p:cNvSpPr/>
          <p:nvPr/>
        </p:nvSpPr>
        <p:spPr>
          <a:xfrm>
            <a:off x="468313" y="1557338"/>
            <a:ext cx="8207375" cy="503214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342900" indent="-342900" algn="ctr">
              <a:defRPr/>
            </a:pPr>
            <a:r>
              <a:rPr lang="it-IT" sz="2400" b="1" dirty="0">
                <a:solidFill>
                  <a:srgbClr val="000000"/>
                </a:solidFill>
              </a:rPr>
              <a:t>Alcuni suggerimenti</a:t>
            </a:r>
          </a:p>
          <a:p>
            <a:pPr marL="342900" indent="-342900" algn="ctr">
              <a:defRPr/>
            </a:pPr>
            <a:endParaRPr lang="it-IT" sz="900" b="1" dirty="0">
              <a:solidFill>
                <a:srgbClr val="000000"/>
              </a:solidFill>
            </a:endParaRPr>
          </a:p>
          <a:p>
            <a:pPr marL="342900" indent="-342900" algn="just">
              <a:defRPr/>
            </a:pPr>
            <a:r>
              <a:rPr lang="it-IT" sz="1400" dirty="0" smtClean="0">
                <a:solidFill>
                  <a:srgbClr val="000000"/>
                </a:solidFill>
              </a:rPr>
              <a:t>	</a:t>
            </a:r>
            <a:r>
              <a:rPr lang="it-IT" sz="1600" b="1" dirty="0" smtClean="0">
                <a:solidFill>
                  <a:srgbClr val="000000"/>
                </a:solidFill>
              </a:rPr>
              <a:t>Ai radioamatori </a:t>
            </a:r>
            <a:r>
              <a:rPr lang="it-IT" sz="1600" b="1" dirty="0">
                <a:solidFill>
                  <a:srgbClr val="000000"/>
                </a:solidFill>
              </a:rPr>
              <a:t>stranieri non possiamo dare alcuna </a:t>
            </a:r>
            <a:r>
              <a:rPr lang="it-IT" sz="1600" b="1" dirty="0" smtClean="0">
                <a:solidFill>
                  <a:srgbClr val="000000"/>
                </a:solidFill>
              </a:rPr>
              <a:t>indicazione: </a:t>
            </a:r>
            <a:r>
              <a:rPr lang="it-IT" sz="1600" b="1" dirty="0">
                <a:solidFill>
                  <a:srgbClr val="000000"/>
                </a:solidFill>
              </a:rPr>
              <a:t>al momento non esiste uno </a:t>
            </a:r>
            <a:r>
              <a:rPr lang="it-IT" sz="1600" b="1" dirty="0" smtClean="0">
                <a:solidFill>
                  <a:srgbClr val="000000"/>
                </a:solidFill>
              </a:rPr>
              <a:t>standard mondiale </a:t>
            </a:r>
            <a:r>
              <a:rPr lang="it-IT" sz="1600" b="1" dirty="0">
                <a:solidFill>
                  <a:srgbClr val="000000"/>
                </a:solidFill>
              </a:rPr>
              <a:t>ed è utopistico pensare di poterlo realizzare in futuro.</a:t>
            </a:r>
          </a:p>
          <a:p>
            <a:pPr marL="342900" indent="-342900" algn="just">
              <a:defRPr/>
            </a:pPr>
            <a:endParaRPr lang="it-IT" sz="1600" b="1" dirty="0">
              <a:solidFill>
                <a:srgbClr val="000000"/>
              </a:solidFill>
            </a:endParaRPr>
          </a:p>
          <a:p>
            <a:pPr marL="342900" indent="-342900" algn="just">
              <a:defRPr/>
            </a:pPr>
            <a:r>
              <a:rPr lang="it-IT" sz="1600" b="1" dirty="0" smtClean="0">
                <a:solidFill>
                  <a:srgbClr val="000000"/>
                </a:solidFill>
              </a:rPr>
              <a:t>	 Ai radioamatori italiani</a:t>
            </a:r>
            <a:r>
              <a:rPr lang="it-IT" sz="1600" b="1" dirty="0">
                <a:solidFill>
                  <a:srgbClr val="000000"/>
                </a:solidFill>
              </a:rPr>
              <a:t>, al contrario, possiamo fornire qualche prezioso consiglio per agevolare il più possibile lo smistamento delle QSL</a:t>
            </a:r>
            <a:r>
              <a:rPr lang="it-IT" sz="1600" b="1" dirty="0" smtClean="0">
                <a:solidFill>
                  <a:srgbClr val="000000"/>
                </a:solidFill>
              </a:rPr>
              <a:t>:</a:t>
            </a:r>
          </a:p>
          <a:p>
            <a:pPr marL="342900" indent="-342900" algn="just">
              <a:defRPr/>
            </a:pPr>
            <a:endParaRPr lang="it-IT" sz="1600" b="1" dirty="0">
              <a:solidFill>
                <a:srgbClr val="000000"/>
              </a:solidFill>
            </a:endParaRPr>
          </a:p>
          <a:p>
            <a:pPr marL="342900" indent="-342900" algn="just">
              <a:buFontTx/>
              <a:buAutoNum type="arabicPeriod"/>
              <a:defRPr/>
            </a:pPr>
            <a:r>
              <a:rPr lang="it-IT" sz="1600" b="1" dirty="0" smtClean="0">
                <a:solidFill>
                  <a:srgbClr val="000000"/>
                </a:solidFill>
              </a:rPr>
              <a:t>Inviate le QSL solamente in SEDE e non direttamente ai Bureau Italia o Estero.</a:t>
            </a:r>
          </a:p>
          <a:p>
            <a:pPr marL="342900" indent="-342900" algn="just">
              <a:buFontTx/>
              <a:buAutoNum type="arabicPeriod"/>
              <a:defRPr/>
            </a:pPr>
            <a:endParaRPr lang="it-IT" sz="1600" b="1" dirty="0" smtClean="0">
              <a:solidFill>
                <a:srgbClr val="000000"/>
              </a:solidFill>
            </a:endParaRPr>
          </a:p>
          <a:p>
            <a:pPr marL="342900" indent="-342900" algn="just">
              <a:buFontTx/>
              <a:buAutoNum type="arabicPeriod"/>
              <a:defRPr/>
            </a:pPr>
            <a:r>
              <a:rPr lang="it-IT" sz="1600" b="1" dirty="0" smtClean="0">
                <a:solidFill>
                  <a:srgbClr val="000000"/>
                </a:solidFill>
              </a:rPr>
              <a:t>Scrivete (o stampate) </a:t>
            </a:r>
            <a:r>
              <a:rPr lang="it-IT" sz="1600" b="1" dirty="0">
                <a:solidFill>
                  <a:srgbClr val="000000"/>
                </a:solidFill>
              </a:rPr>
              <a:t>il nominativo del destinatario con carattere di dimensioni adeguate in modo che sia facilmente e chiaramente leggibile.</a:t>
            </a:r>
          </a:p>
          <a:p>
            <a:pPr marL="342900" indent="-342900" algn="just">
              <a:buFontTx/>
              <a:buAutoNum type="arabicPeriod"/>
              <a:defRPr/>
            </a:pPr>
            <a:endParaRPr lang="it-IT" sz="1600" b="1" dirty="0">
              <a:solidFill>
                <a:srgbClr val="000000"/>
              </a:solidFill>
            </a:endParaRPr>
          </a:p>
          <a:p>
            <a:pPr marL="342900" indent="-342900" algn="just">
              <a:buFontTx/>
              <a:buAutoNum type="arabicPeriod"/>
              <a:defRPr/>
            </a:pPr>
            <a:r>
              <a:rPr lang="it-IT" sz="1600" b="1" dirty="0" smtClean="0">
                <a:solidFill>
                  <a:srgbClr val="000000"/>
                </a:solidFill>
              </a:rPr>
              <a:t>Se </a:t>
            </a:r>
            <a:r>
              <a:rPr lang="it-IT" sz="1600" b="1" dirty="0">
                <a:solidFill>
                  <a:srgbClr val="000000"/>
                </a:solidFill>
              </a:rPr>
              <a:t>usate QSL a 4 facciate abbiate la compiacenza di piegarle lasciando il nominativo del destinatario nella parte esterna in modo che l’addetto non debba “aprire” tutte le QSL per trovare il destinatario.</a:t>
            </a:r>
          </a:p>
          <a:p>
            <a:pPr marL="342900" indent="-342900" algn="just">
              <a:buFontTx/>
              <a:buAutoNum type="arabicPeriod"/>
              <a:defRPr/>
            </a:pPr>
            <a:endParaRPr lang="it-IT" sz="1600" b="1" dirty="0">
              <a:solidFill>
                <a:srgbClr val="000000"/>
              </a:solidFill>
            </a:endParaRPr>
          </a:p>
          <a:p>
            <a:pPr marL="342900" indent="-342900" algn="just">
              <a:buFontTx/>
              <a:buAutoNum type="arabicPeriod"/>
              <a:defRPr/>
            </a:pPr>
            <a:r>
              <a:rPr lang="it-IT" sz="1600" b="1" dirty="0">
                <a:solidFill>
                  <a:srgbClr val="000000"/>
                </a:solidFill>
              </a:rPr>
              <a:t>Usate le misure standard per le dimensioni delle cartoline, vale a dire cm 9x14 (+/- 0,5 cm). Noi usiamo delle scatole di dimensione standardizzata e QSL troppo grandi rischiano di rovinarsi durante il trasporto. </a:t>
            </a:r>
            <a:endParaRPr lang="it-IT" sz="1400" dirty="0">
              <a:solidFill>
                <a:srgbClr val="000000"/>
              </a:solidFill>
            </a:endParaRPr>
          </a:p>
        </p:txBody>
      </p:sp>
      <p:pic>
        <p:nvPicPr>
          <p:cNvPr id="14344" name="Immagine 4"/>
          <p:cNvPicPr>
            <a:picLocks noChangeAspect="1"/>
          </p:cNvPicPr>
          <p:nvPr/>
        </p:nvPicPr>
        <p:blipFill>
          <a:blip r:embed="rId3" cstate="print"/>
          <a:srcRect/>
          <a:stretch>
            <a:fillRect/>
          </a:stretch>
        </p:blipFill>
        <p:spPr bwMode="auto">
          <a:xfrm>
            <a:off x="7667625" y="333375"/>
            <a:ext cx="936625" cy="1008063"/>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piè di pagina 4"/>
          <p:cNvSpPr>
            <a:spLocks noGrp="1"/>
          </p:cNvSpPr>
          <p:nvPr>
            <p:ph type="ftr" sz="quarter" idx="11"/>
          </p:nvPr>
        </p:nvSpPr>
        <p:spPr bwMode="auto">
          <a:noFill/>
          <a:ln>
            <a:miter lim="800000"/>
            <a:headEnd/>
            <a:tailEnd/>
          </a:ln>
        </p:spPr>
        <p:txBody>
          <a:bodyPr/>
          <a:lstStyle/>
          <a:p>
            <a:r>
              <a:rPr lang="it-IT" smtClean="0"/>
              <a:t>© 2019 ARI	Mauro Pregliasco, I1JQJ</a:t>
            </a:r>
          </a:p>
        </p:txBody>
      </p:sp>
      <p:sp>
        <p:nvSpPr>
          <p:cNvPr id="6" name="Segnaposto numero diapositiva 5"/>
          <p:cNvSpPr>
            <a:spLocks noGrp="1"/>
          </p:cNvSpPr>
          <p:nvPr>
            <p:ph type="sldNum" sz="quarter" idx="12"/>
          </p:nvPr>
        </p:nvSpPr>
        <p:spPr/>
        <p:txBody>
          <a:bodyPr/>
          <a:lstStyle/>
          <a:p>
            <a:pPr>
              <a:defRPr/>
            </a:pPr>
            <a:fld id="{FFDB9605-0A9C-41D6-8BC8-974CC15385C4}" type="slidenum">
              <a:rPr lang="it-IT"/>
              <a:pPr>
                <a:defRPr/>
              </a:pPr>
              <a:t>23</a:t>
            </a:fld>
            <a:endParaRPr lang="it-IT"/>
          </a:p>
        </p:txBody>
      </p:sp>
      <p:sp>
        <p:nvSpPr>
          <p:cNvPr id="3" name="Titolo 3"/>
          <p:cNvSpPr>
            <a:spLocks noGrp="1"/>
          </p:cNvSpPr>
          <p:nvPr>
            <p:ph type="title" idx="4294967295"/>
          </p:nvPr>
        </p:nvSpPr>
        <p:spPr>
          <a:xfrm>
            <a:off x="467544" y="188640"/>
            <a:ext cx="8229600" cy="1143000"/>
          </a:xfrm>
        </p:spPr>
        <p:style>
          <a:lnRef idx="0">
            <a:schemeClr val="accent1"/>
          </a:lnRef>
          <a:fillRef idx="3">
            <a:schemeClr val="accent1"/>
          </a:fillRef>
          <a:effectRef idx="3">
            <a:schemeClr val="accent1"/>
          </a:effectRef>
          <a:fontRef idx="minor">
            <a:schemeClr val="lt1"/>
          </a:fontRef>
        </p:style>
        <p:txBody>
          <a:bodyPr rtlCol="0">
            <a:normAutofit/>
          </a:bodyPr>
          <a:lstStyle/>
          <a:p>
            <a:pPr eaLnBrk="1" fontAlgn="auto" hangingPunct="1">
              <a:spcAft>
                <a:spcPts val="0"/>
              </a:spcAft>
              <a:defRPr/>
            </a:pPr>
            <a:r>
              <a:rPr lang="it-IT" b="1" dirty="0" smtClean="0">
                <a:latin typeface="Berlin Sans FB Demi" panose="020E0802020502020306" pitchFamily="34" charset="0"/>
              </a:rPr>
              <a:t>A.R.I. QSL Bureau</a:t>
            </a:r>
            <a:endParaRPr lang="it-IT" b="1" dirty="0">
              <a:latin typeface="Berlin Sans FB Demi" panose="020E0802020502020306" pitchFamily="34" charset="0"/>
            </a:endParaRPr>
          </a:p>
        </p:txBody>
      </p:sp>
      <p:sp>
        <p:nvSpPr>
          <p:cNvPr id="4" name="Rettangolo 3"/>
          <p:cNvSpPr/>
          <p:nvPr/>
        </p:nvSpPr>
        <p:spPr>
          <a:xfrm>
            <a:off x="467544" y="1340768"/>
            <a:ext cx="8208912" cy="513986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lgn="ctr">
              <a:defRPr/>
            </a:pPr>
            <a:r>
              <a:rPr lang="it-IT" sz="2400" b="1" dirty="0">
                <a:solidFill>
                  <a:srgbClr val="000000"/>
                </a:solidFill>
              </a:rPr>
              <a:t>Alcuni suggerimenti</a:t>
            </a:r>
          </a:p>
          <a:p>
            <a:pPr marL="342900" indent="-342900" algn="just">
              <a:buAutoNum type="arabicPeriod" startAt="5"/>
              <a:defRPr/>
            </a:pPr>
            <a:r>
              <a:rPr lang="it-IT" sz="1600" b="1" dirty="0" smtClean="0">
                <a:solidFill>
                  <a:srgbClr val="000000"/>
                </a:solidFill>
              </a:rPr>
              <a:t>Quando </a:t>
            </a:r>
            <a:r>
              <a:rPr lang="it-IT" sz="1600" b="1" dirty="0">
                <a:solidFill>
                  <a:srgbClr val="000000"/>
                </a:solidFill>
              </a:rPr>
              <a:t>inviate le QSL in sede A.R.I. destinate </a:t>
            </a:r>
            <a:r>
              <a:rPr lang="it-IT" sz="1600" b="1" dirty="0" smtClean="0">
                <a:solidFill>
                  <a:srgbClr val="000000"/>
                </a:solidFill>
              </a:rPr>
              <a:t>ai radioamatori </a:t>
            </a:r>
            <a:r>
              <a:rPr lang="it-IT" sz="1600" b="1" dirty="0">
                <a:solidFill>
                  <a:srgbClr val="000000"/>
                </a:solidFill>
              </a:rPr>
              <a:t>italiani , non mettetele divise per </a:t>
            </a:r>
            <a:r>
              <a:rPr lang="it-IT" sz="1600" b="1" dirty="0" err="1">
                <a:solidFill>
                  <a:srgbClr val="000000"/>
                </a:solidFill>
              </a:rPr>
              <a:t>call</a:t>
            </a:r>
            <a:r>
              <a:rPr lang="it-IT" sz="1600" b="1" dirty="0">
                <a:solidFill>
                  <a:srgbClr val="000000"/>
                </a:solidFill>
              </a:rPr>
              <a:t> </a:t>
            </a:r>
            <a:r>
              <a:rPr lang="it-IT" sz="1600" b="1" dirty="0" smtClean="0">
                <a:solidFill>
                  <a:srgbClr val="000000"/>
                </a:solidFill>
              </a:rPr>
              <a:t>area </a:t>
            </a:r>
            <a:r>
              <a:rPr lang="it-IT" sz="1600" b="1" dirty="0">
                <a:solidFill>
                  <a:srgbClr val="000000"/>
                </a:solidFill>
              </a:rPr>
              <a:t>(zona 1, zona 2, zona </a:t>
            </a:r>
            <a:r>
              <a:rPr lang="it-IT" sz="1600" b="1" dirty="0" smtClean="0">
                <a:solidFill>
                  <a:srgbClr val="000000"/>
                </a:solidFill>
              </a:rPr>
              <a:t>3, …). </a:t>
            </a:r>
            <a:r>
              <a:rPr lang="it-IT" sz="1600" b="1" dirty="0">
                <a:solidFill>
                  <a:srgbClr val="000000"/>
                </a:solidFill>
              </a:rPr>
              <a:t>Non serve a nulla dato che le QSL per l’Italia vengono smistate per suffisso e non per prefisso. Inoltre ricordate che esistono 2 </a:t>
            </a:r>
            <a:r>
              <a:rPr lang="it-IT" sz="1600" b="1" dirty="0" smtClean="0">
                <a:solidFill>
                  <a:srgbClr val="000000"/>
                </a:solidFill>
              </a:rPr>
              <a:t>Bureau: </a:t>
            </a:r>
            <a:r>
              <a:rPr lang="it-IT" sz="1600" b="1" dirty="0">
                <a:solidFill>
                  <a:srgbClr val="000000"/>
                </a:solidFill>
              </a:rPr>
              <a:t>Italia e </a:t>
            </a:r>
            <a:r>
              <a:rPr lang="it-IT" sz="1600" b="1" dirty="0" smtClean="0">
                <a:solidFill>
                  <a:srgbClr val="000000"/>
                </a:solidFill>
              </a:rPr>
              <a:t>Estero</a:t>
            </a:r>
            <a:r>
              <a:rPr lang="it-IT" sz="1600" b="1" dirty="0">
                <a:solidFill>
                  <a:srgbClr val="000000"/>
                </a:solidFill>
              </a:rPr>
              <a:t>. Sarebbe buona regola dividere i pacchi in modo da evitare che le vostre QSL arrivino al Bureau sbagliato. Se proprio non volete fare 2 pacchi mandate comunque le QSL destinate agli italiani in modo ben diviso al fine di poterle «intercettare» in maniera veloce.</a:t>
            </a:r>
          </a:p>
          <a:p>
            <a:pPr marL="342900" indent="-342900" algn="just">
              <a:buFontTx/>
              <a:buAutoNum type="arabicPeriod"/>
              <a:defRPr/>
            </a:pPr>
            <a:endParaRPr lang="it-IT" sz="1600" b="1" dirty="0" smtClean="0">
              <a:solidFill>
                <a:srgbClr val="000000"/>
              </a:solidFill>
            </a:endParaRPr>
          </a:p>
          <a:p>
            <a:pPr marL="342900" indent="-342900" algn="just">
              <a:buAutoNum type="arabicPeriod" startAt="6"/>
              <a:defRPr/>
            </a:pPr>
            <a:r>
              <a:rPr lang="it-IT" sz="1600" b="1" dirty="0" smtClean="0">
                <a:solidFill>
                  <a:srgbClr val="000000"/>
                </a:solidFill>
              </a:rPr>
              <a:t>Il pacco dovrà essere ben riempito con carta, plastica a bolle o altro materiale resistente così da permettere alle QSL di arrivare ai Bureau senza danneggiamenti ed ancora in ordine. Si prega di non utilizzare blocchi di polistirolo, in quanto gli urti del viaggio lo sbriciolano e, all’apertura del pacco, il locale del Bureau viene invaso dalle palline di espanso. Se proprio ritenete di doverlo usare, siete pregati almeno di richiuderlo in sacchetti sigillati.</a:t>
            </a:r>
          </a:p>
          <a:p>
            <a:pPr marL="342900" indent="-342900" algn="just">
              <a:buAutoNum type="arabicPeriod" startAt="6"/>
              <a:defRPr/>
            </a:pPr>
            <a:endParaRPr lang="it-IT" sz="1600" b="1" dirty="0" smtClean="0">
              <a:solidFill>
                <a:srgbClr val="000000"/>
              </a:solidFill>
            </a:endParaRPr>
          </a:p>
          <a:p>
            <a:pPr marL="342900" indent="-342900" algn="just">
              <a:buAutoNum type="arabicPeriod" startAt="6"/>
              <a:defRPr/>
            </a:pPr>
            <a:r>
              <a:rPr lang="it-IT" sz="1600" b="1" dirty="0" smtClean="0">
                <a:solidFill>
                  <a:srgbClr val="000000"/>
                </a:solidFill>
              </a:rPr>
              <a:t>Si consiglia di effettuare invii periodici in modo di raccogliere un certo quantitativo di  QSL (se non si raggiunge una decina </a:t>
            </a:r>
            <a:r>
              <a:rPr lang="it-IT" sz="1600" b="1" smtClean="0">
                <a:solidFill>
                  <a:srgbClr val="000000"/>
                </a:solidFill>
              </a:rPr>
              <a:t>di kg </a:t>
            </a:r>
            <a:r>
              <a:rPr lang="it-IT" sz="1600" b="1" dirty="0" smtClean="0">
                <a:solidFill>
                  <a:srgbClr val="000000"/>
                </a:solidFill>
              </a:rPr>
              <a:t>si può inviare un pacco ogni 3-4 mesi). E’ del tutto inutile fare un invio per poche decine di QSL perché va solo ad incidere sulle vostre spese di spedizione. I pacchi in uscita dal Bureau partono unicamente quando si raggiunge il quantitativo standard (in genere dai 3 ai 5 mesi).</a:t>
            </a:r>
            <a:endParaRPr lang="it-IT" sz="1600" b="1" dirty="0">
              <a:solidFill>
                <a:srgbClr val="000000"/>
              </a:solidFill>
            </a:endParaRPr>
          </a:p>
        </p:txBody>
      </p:sp>
      <p:pic>
        <p:nvPicPr>
          <p:cNvPr id="15368" name="Immagine 4"/>
          <p:cNvPicPr>
            <a:picLocks noChangeAspect="1"/>
          </p:cNvPicPr>
          <p:nvPr/>
        </p:nvPicPr>
        <p:blipFill>
          <a:blip r:embed="rId3" cstate="print"/>
          <a:srcRect/>
          <a:stretch>
            <a:fillRect/>
          </a:stretch>
        </p:blipFill>
        <p:spPr bwMode="auto">
          <a:xfrm>
            <a:off x="7667625" y="333375"/>
            <a:ext cx="936625" cy="1008063"/>
          </a:xfrm>
          <a:prstGeom prst="rect">
            <a:avLst/>
          </a:prstGeom>
          <a:noFill/>
          <a:ln w="9525">
            <a:noFill/>
            <a:miter lim="800000"/>
            <a:headEnd/>
            <a:tailEnd/>
          </a:ln>
        </p:spPr>
      </p:pic>
    </p:spTree>
  </p:cSld>
  <p:clrMapOvr>
    <a:masterClrMapping/>
  </p:clrMapOvr>
  <p:transition spd="slow">
    <p:cover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piè di pagina 4"/>
          <p:cNvSpPr>
            <a:spLocks noGrp="1"/>
          </p:cNvSpPr>
          <p:nvPr>
            <p:ph type="ftr" sz="quarter" idx="11"/>
          </p:nvPr>
        </p:nvSpPr>
        <p:spPr bwMode="auto">
          <a:noFill/>
          <a:ln>
            <a:miter lim="800000"/>
            <a:headEnd/>
            <a:tailEnd/>
          </a:ln>
        </p:spPr>
        <p:txBody>
          <a:bodyPr/>
          <a:lstStyle/>
          <a:p>
            <a:r>
              <a:rPr lang="it-IT" smtClean="0"/>
              <a:t>© 2019 ARI	Mauro Pregliasco, I1JQJ</a:t>
            </a:r>
          </a:p>
        </p:txBody>
      </p:sp>
      <p:sp>
        <p:nvSpPr>
          <p:cNvPr id="6" name="Segnaposto numero diapositiva 5"/>
          <p:cNvSpPr>
            <a:spLocks noGrp="1"/>
          </p:cNvSpPr>
          <p:nvPr>
            <p:ph type="sldNum" sz="quarter" idx="12"/>
          </p:nvPr>
        </p:nvSpPr>
        <p:spPr/>
        <p:txBody>
          <a:bodyPr/>
          <a:lstStyle/>
          <a:p>
            <a:pPr>
              <a:defRPr/>
            </a:pPr>
            <a:fld id="{E35C7FC4-C44F-42D3-A0AC-54B086CD0B19}" type="slidenum">
              <a:rPr lang="it-IT"/>
              <a:pPr>
                <a:defRPr/>
              </a:pPr>
              <a:t>24</a:t>
            </a:fld>
            <a:endParaRPr lang="it-IT"/>
          </a:p>
        </p:txBody>
      </p:sp>
      <p:sp>
        <p:nvSpPr>
          <p:cNvPr id="3" name="Titolo 3"/>
          <p:cNvSpPr>
            <a:spLocks noGrp="1"/>
          </p:cNvSpPr>
          <p:nvPr>
            <p:ph type="title" idx="4294967295"/>
          </p:nvPr>
        </p:nvSpPr>
        <p:spPr/>
        <p:style>
          <a:lnRef idx="0">
            <a:schemeClr val="accent1"/>
          </a:lnRef>
          <a:fillRef idx="3">
            <a:schemeClr val="accent1"/>
          </a:fillRef>
          <a:effectRef idx="3">
            <a:schemeClr val="accent1"/>
          </a:effectRef>
          <a:fontRef idx="minor">
            <a:schemeClr val="lt1"/>
          </a:fontRef>
        </p:style>
        <p:txBody>
          <a:bodyPr rtlCol="0">
            <a:normAutofit/>
          </a:bodyPr>
          <a:lstStyle/>
          <a:p>
            <a:pPr eaLnBrk="1" fontAlgn="auto" hangingPunct="1">
              <a:spcAft>
                <a:spcPts val="0"/>
              </a:spcAft>
              <a:defRPr/>
            </a:pPr>
            <a:r>
              <a:rPr lang="it-IT" b="1" dirty="0" smtClean="0">
                <a:latin typeface="Berlin Sans FB Demi" panose="020E0802020502020306" pitchFamily="34" charset="0"/>
              </a:rPr>
              <a:t>A.R.I. QSL Bureau    </a:t>
            </a:r>
            <a:endParaRPr lang="it-IT" b="1" dirty="0">
              <a:latin typeface="Berlin Sans FB Demi" panose="020E0802020502020306" pitchFamily="34" charset="0"/>
            </a:endParaRPr>
          </a:p>
        </p:txBody>
      </p:sp>
      <p:sp>
        <p:nvSpPr>
          <p:cNvPr id="4" name="Rettangolo 3"/>
          <p:cNvSpPr/>
          <p:nvPr/>
        </p:nvSpPr>
        <p:spPr>
          <a:xfrm>
            <a:off x="468313" y="1557338"/>
            <a:ext cx="8207375" cy="358559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342900" indent="-342900" algn="ctr">
              <a:defRPr/>
            </a:pPr>
            <a:r>
              <a:rPr lang="it-IT" sz="2400" b="1" dirty="0" smtClean="0">
                <a:solidFill>
                  <a:srgbClr val="000000"/>
                </a:solidFill>
              </a:rPr>
              <a:t>Alcuni suggerimenti</a:t>
            </a:r>
          </a:p>
          <a:p>
            <a:pPr marL="342900" indent="-342900" algn="ctr">
              <a:defRPr/>
            </a:pPr>
            <a:endParaRPr lang="it-IT" sz="900" b="1" dirty="0" smtClean="0">
              <a:solidFill>
                <a:srgbClr val="000000"/>
              </a:solidFill>
            </a:endParaRPr>
          </a:p>
          <a:p>
            <a:pPr marL="342900" indent="-342900" algn="just">
              <a:defRPr/>
            </a:pPr>
            <a:r>
              <a:rPr lang="it-IT" sz="1600" b="1" dirty="0" smtClean="0">
                <a:solidFill>
                  <a:srgbClr val="000000"/>
                </a:solidFill>
              </a:rPr>
              <a:t>8.	Per i nominativi speciali assicuratevi che possano usufruire del servizio QSL Bureau dell’A.R.I., nel caso indicate in maniera chiara il nominativo del manager. Le persone che digitano le vostre QSL si affidano al database ufficiale della Segreteria Generale che è il solo a far fede.</a:t>
            </a:r>
          </a:p>
          <a:p>
            <a:pPr marL="342900" indent="-342900" algn="just">
              <a:buFontTx/>
              <a:buChar char="•"/>
              <a:defRPr/>
            </a:pPr>
            <a:endParaRPr lang="it-IT" sz="900" b="1" dirty="0" smtClean="0">
              <a:solidFill>
                <a:srgbClr val="000000"/>
              </a:solidFill>
            </a:endParaRPr>
          </a:p>
          <a:p>
            <a:pPr marL="342900" indent="-342900" algn="just">
              <a:defRPr/>
            </a:pPr>
            <a:r>
              <a:rPr lang="it-IT" sz="1600" b="1" dirty="0" smtClean="0">
                <a:solidFill>
                  <a:srgbClr val="000000"/>
                </a:solidFill>
              </a:rPr>
              <a:t>9.  Se ricevete delle QSL non di vostra spettanza rimettetele nel casellario in partenza per l’Italia della vostra Sezione avendo cura di tenerle divise per nominativo e se possibile tutte unite con elastico e mettendo un biglietto (post-it) dove viene ben indicato che quelle cartoline NON appartengono a Soci della vostra Sezione. Verranno verificate e rimesse in circolo in modo prioritario dagli addetti del Bureau.</a:t>
            </a:r>
          </a:p>
          <a:p>
            <a:pPr marL="342900" indent="-342900" algn="just">
              <a:buFontTx/>
              <a:buAutoNum type="arabicPeriod" startAt="6"/>
              <a:defRPr/>
            </a:pPr>
            <a:endParaRPr lang="it-IT" sz="900" b="1" dirty="0" smtClean="0">
              <a:solidFill>
                <a:srgbClr val="000000"/>
              </a:solidFill>
            </a:endParaRPr>
          </a:p>
          <a:p>
            <a:pPr marL="342900" indent="-342900" algn="just">
              <a:defRPr/>
            </a:pPr>
            <a:r>
              <a:rPr lang="it-IT" sz="1600" b="1" dirty="0" smtClean="0">
                <a:solidFill>
                  <a:srgbClr val="000000"/>
                </a:solidFill>
              </a:rPr>
              <a:t>10.  Per ogni dubbio leggete, con attenzione, il Manuale del QSL Bureau scaricabile dal sito   A.R.I.</a:t>
            </a:r>
          </a:p>
        </p:txBody>
      </p:sp>
      <p:pic>
        <p:nvPicPr>
          <p:cNvPr id="14344" name="Immagine 4"/>
          <p:cNvPicPr>
            <a:picLocks noChangeAspect="1"/>
          </p:cNvPicPr>
          <p:nvPr/>
        </p:nvPicPr>
        <p:blipFill>
          <a:blip r:embed="rId3" cstate="print"/>
          <a:srcRect/>
          <a:stretch>
            <a:fillRect/>
          </a:stretch>
        </p:blipFill>
        <p:spPr bwMode="auto">
          <a:xfrm>
            <a:off x="7667625" y="333375"/>
            <a:ext cx="936625" cy="1008063"/>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piè di pagina 4"/>
          <p:cNvSpPr>
            <a:spLocks noGrp="1"/>
          </p:cNvSpPr>
          <p:nvPr>
            <p:ph type="ftr" sz="quarter" idx="11"/>
          </p:nvPr>
        </p:nvSpPr>
        <p:spPr bwMode="auto">
          <a:noFill/>
          <a:ln>
            <a:miter lim="800000"/>
            <a:headEnd/>
            <a:tailEnd/>
          </a:ln>
        </p:spPr>
        <p:txBody>
          <a:bodyPr/>
          <a:lstStyle/>
          <a:p>
            <a:r>
              <a:rPr lang="it-IT" smtClean="0"/>
              <a:t>© 2019 ARI	Mauro Pregliasco, I1JQJ</a:t>
            </a:r>
          </a:p>
        </p:txBody>
      </p:sp>
      <p:sp>
        <p:nvSpPr>
          <p:cNvPr id="7" name="Segnaposto numero diapositiva 5"/>
          <p:cNvSpPr>
            <a:spLocks noGrp="1"/>
          </p:cNvSpPr>
          <p:nvPr>
            <p:ph type="sldNum" sz="quarter" idx="12"/>
          </p:nvPr>
        </p:nvSpPr>
        <p:spPr/>
        <p:txBody>
          <a:bodyPr/>
          <a:lstStyle/>
          <a:p>
            <a:pPr>
              <a:defRPr/>
            </a:pPr>
            <a:fld id="{B14AF2BA-FC33-43E5-9601-ADD64B181BD8}" type="slidenum">
              <a:rPr lang="it-IT"/>
              <a:pPr>
                <a:defRPr/>
              </a:pPr>
              <a:t>3</a:t>
            </a:fld>
            <a:endParaRPr lang="it-IT"/>
          </a:p>
        </p:txBody>
      </p:sp>
      <p:sp>
        <p:nvSpPr>
          <p:cNvPr id="4" name="Titolo 3"/>
          <p:cNvSpPr>
            <a:spLocks noGrp="1"/>
          </p:cNvSpPr>
          <p:nvPr>
            <p:ph type="title" idx="4294967295"/>
          </p:nvPr>
        </p:nvSpPr>
        <p:spPr>
          <a:xfrm>
            <a:off x="457200" y="274638"/>
            <a:ext cx="8291264" cy="1282154"/>
          </a:xfrm>
        </p:spPr>
        <p:style>
          <a:lnRef idx="0">
            <a:schemeClr val="accent1"/>
          </a:lnRef>
          <a:fillRef idx="3">
            <a:schemeClr val="accent1"/>
          </a:fillRef>
          <a:effectRef idx="3">
            <a:schemeClr val="accent1"/>
          </a:effectRef>
          <a:fontRef idx="minor">
            <a:schemeClr val="lt1"/>
          </a:fontRef>
        </p:style>
        <p:txBody>
          <a:bodyPr rtlCol="0">
            <a:normAutofit/>
          </a:bodyPr>
          <a:lstStyle/>
          <a:p>
            <a:pPr algn="l" eaLnBrk="1" fontAlgn="auto" hangingPunct="1">
              <a:spcAft>
                <a:spcPts val="0"/>
              </a:spcAft>
              <a:defRPr/>
            </a:pPr>
            <a:r>
              <a:rPr lang="it-IT" b="1" dirty="0" smtClean="0">
                <a:latin typeface="Berlin Sans FB Demi" panose="020E0802020502020306" pitchFamily="34" charset="0"/>
              </a:rPr>
              <a:t>    A.R.I. QSL Bureau Italia  </a:t>
            </a:r>
            <a:endParaRPr lang="it-IT" b="1" dirty="0">
              <a:latin typeface="Berlin Sans FB Demi" panose="020E0802020502020306" pitchFamily="34" charset="0"/>
            </a:endParaRPr>
          </a:p>
        </p:txBody>
      </p:sp>
      <p:pic>
        <p:nvPicPr>
          <p:cNvPr id="4103" name="Immagine 4"/>
          <p:cNvPicPr>
            <a:picLocks noChangeAspect="1"/>
          </p:cNvPicPr>
          <p:nvPr/>
        </p:nvPicPr>
        <p:blipFill>
          <a:blip r:embed="rId3" cstate="print"/>
          <a:srcRect/>
          <a:stretch>
            <a:fillRect/>
          </a:stretch>
        </p:blipFill>
        <p:spPr bwMode="auto">
          <a:xfrm>
            <a:off x="7740650" y="404813"/>
            <a:ext cx="935038" cy="1008062"/>
          </a:xfrm>
          <a:prstGeom prst="rect">
            <a:avLst/>
          </a:prstGeom>
          <a:noFill/>
          <a:ln w="9525">
            <a:noFill/>
            <a:miter lim="800000"/>
            <a:headEnd/>
            <a:tailEnd/>
          </a:ln>
        </p:spPr>
      </p:pic>
      <p:sp>
        <p:nvSpPr>
          <p:cNvPr id="6" name="CasellaDiTesto 5"/>
          <p:cNvSpPr txBox="1"/>
          <p:nvPr/>
        </p:nvSpPr>
        <p:spPr>
          <a:xfrm>
            <a:off x="468313" y="1628775"/>
            <a:ext cx="8280400" cy="504031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it-IT" sz="2400" b="1">
                <a:solidFill>
                  <a:srgbClr val="000000"/>
                </a:solidFill>
              </a:rPr>
              <a:t>L’ A.R.I. QSL Bureau Italia si occupa di gestire le </a:t>
            </a:r>
          </a:p>
          <a:p>
            <a:pPr algn="ctr">
              <a:defRPr/>
            </a:pPr>
            <a:r>
              <a:rPr lang="it-IT" sz="2400" b="1">
                <a:solidFill>
                  <a:srgbClr val="000000"/>
                </a:solidFill>
              </a:rPr>
              <a:t>QSL provenienti dall’Italia e dall’estero  e destinate a</a:t>
            </a:r>
          </a:p>
          <a:p>
            <a:pPr>
              <a:defRPr/>
            </a:pPr>
            <a:endParaRPr lang="it-IT" sz="1400" b="1">
              <a:solidFill>
                <a:srgbClr val="000000"/>
              </a:solidFill>
            </a:endParaRPr>
          </a:p>
          <a:p>
            <a:pPr>
              <a:defRPr/>
            </a:pPr>
            <a:r>
              <a:rPr lang="it-IT" b="1">
                <a:solidFill>
                  <a:srgbClr val="000000"/>
                </a:solidFill>
              </a:rPr>
              <a:t>	</a:t>
            </a:r>
            <a:endParaRPr lang="it-IT">
              <a:solidFill>
                <a:srgbClr val="000000"/>
              </a:solidFill>
            </a:endParaRPr>
          </a:p>
          <a:p>
            <a:pPr>
              <a:buFontTx/>
              <a:buChar char="•"/>
              <a:defRPr/>
            </a:pPr>
            <a:r>
              <a:rPr lang="it-IT">
                <a:solidFill>
                  <a:srgbClr val="000000"/>
                </a:solidFill>
              </a:rPr>
              <a:t>Soci A.R.I. che ricevono le QSL presso la Sezione di appartenenza (servizio gratuito)</a:t>
            </a:r>
          </a:p>
          <a:p>
            <a:pPr>
              <a:defRPr/>
            </a:pPr>
            <a:endParaRPr lang="it-IT">
              <a:solidFill>
                <a:srgbClr val="000000"/>
              </a:solidFill>
            </a:endParaRPr>
          </a:p>
          <a:p>
            <a:pPr>
              <a:buFontTx/>
              <a:buChar char="•"/>
              <a:defRPr/>
            </a:pPr>
            <a:r>
              <a:rPr lang="it-IT">
                <a:solidFill>
                  <a:srgbClr val="000000"/>
                </a:solidFill>
              </a:rPr>
              <a:t>Soci A.R.I. che ricevono le QSL presso il proprio domicilio (servizio a pagamento)</a:t>
            </a:r>
          </a:p>
          <a:p>
            <a:pPr>
              <a:defRPr/>
            </a:pPr>
            <a:endParaRPr lang="it-IT">
              <a:solidFill>
                <a:srgbClr val="000000"/>
              </a:solidFill>
            </a:endParaRPr>
          </a:p>
          <a:p>
            <a:pPr>
              <a:buFontTx/>
              <a:buChar char="•"/>
              <a:defRPr/>
            </a:pPr>
            <a:r>
              <a:rPr lang="it-IT">
                <a:solidFill>
                  <a:srgbClr val="000000"/>
                </a:solidFill>
              </a:rPr>
              <a:t>Soci A.R.I. che svolgono attività di manager (servizio a pagamento)</a:t>
            </a:r>
          </a:p>
          <a:p>
            <a:pPr>
              <a:defRPr/>
            </a:pPr>
            <a:endParaRPr lang="it-IT">
              <a:solidFill>
                <a:srgbClr val="000000"/>
              </a:solidFill>
            </a:endParaRPr>
          </a:p>
          <a:p>
            <a:pPr>
              <a:buFontTx/>
              <a:buChar char="•"/>
              <a:defRPr/>
            </a:pPr>
            <a:r>
              <a:rPr lang="it-IT">
                <a:solidFill>
                  <a:srgbClr val="000000"/>
                </a:solidFill>
              </a:rPr>
              <a:t>Soci A.R.I. con nominativo speciale (servizio a pagamento)</a:t>
            </a:r>
          </a:p>
          <a:p>
            <a:pPr>
              <a:defRPr/>
            </a:pPr>
            <a:endParaRPr lang="it-IT">
              <a:solidFill>
                <a:srgbClr val="000000"/>
              </a:solidFill>
            </a:endParaRPr>
          </a:p>
          <a:p>
            <a:pPr>
              <a:buFontTx/>
              <a:buChar char="•"/>
              <a:defRPr/>
            </a:pPr>
            <a:r>
              <a:rPr lang="it-IT">
                <a:solidFill>
                  <a:srgbClr val="000000"/>
                </a:solidFill>
              </a:rPr>
              <a:t>NON soci A.R.I. (servizio a pagamento)</a:t>
            </a:r>
          </a:p>
          <a:p>
            <a:pPr>
              <a:defRPr/>
            </a:pPr>
            <a:endParaRPr lang="it-IT">
              <a:solidFill>
                <a:srgbClr val="000000"/>
              </a:solidFill>
            </a:endParaRPr>
          </a:p>
          <a:p>
            <a:pPr>
              <a:defRPr/>
            </a:pPr>
            <a:r>
              <a:rPr lang="it-IT">
                <a:solidFill>
                  <a:srgbClr val="000000"/>
                </a:solidFill>
              </a:rPr>
              <a:t>A seguito di raccomandazioni I.A.R.U., sono allo studio protocolli per offrire il servizio QSL Bureau a pagamento anche ad associazioni italiane minori.</a:t>
            </a:r>
          </a:p>
          <a:p>
            <a:pPr>
              <a:defRPr/>
            </a:pPr>
            <a:endParaRPr lang="it-IT" sz="1400">
              <a:solidFill>
                <a:srgbClr val="000000"/>
              </a:solidFill>
            </a:endParaRPr>
          </a:p>
          <a:p>
            <a:pPr>
              <a:defRPr/>
            </a:pPr>
            <a:r>
              <a:rPr lang="it-IT" sz="1400" b="1">
                <a:solidFill>
                  <a:srgbClr val="000000"/>
                </a:solidFill>
              </a:rPr>
              <a:t>	</a:t>
            </a:r>
          </a:p>
        </p:txBody>
      </p:sp>
    </p:spTree>
  </p:cSld>
  <p:clrMapOvr>
    <a:masterClrMapping/>
  </p:clrMapOvr>
  <p:transition spd="slow">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egnaposto piè di pagina 4"/>
          <p:cNvSpPr>
            <a:spLocks noGrp="1"/>
          </p:cNvSpPr>
          <p:nvPr>
            <p:ph type="ftr" sz="quarter" idx="11"/>
          </p:nvPr>
        </p:nvSpPr>
        <p:spPr bwMode="auto">
          <a:noFill/>
          <a:ln>
            <a:miter lim="800000"/>
            <a:headEnd/>
            <a:tailEnd/>
          </a:ln>
        </p:spPr>
        <p:txBody>
          <a:bodyPr/>
          <a:lstStyle/>
          <a:p>
            <a:r>
              <a:rPr lang="it-IT" smtClean="0"/>
              <a:t>© 2019 ARI	Mauro Pregliasco, I1JQJ</a:t>
            </a:r>
          </a:p>
        </p:txBody>
      </p:sp>
      <p:sp>
        <p:nvSpPr>
          <p:cNvPr id="6" name="Segnaposto numero diapositiva 5"/>
          <p:cNvSpPr>
            <a:spLocks noGrp="1"/>
          </p:cNvSpPr>
          <p:nvPr>
            <p:ph type="sldNum" sz="quarter" idx="12"/>
          </p:nvPr>
        </p:nvSpPr>
        <p:spPr/>
        <p:txBody>
          <a:bodyPr/>
          <a:lstStyle/>
          <a:p>
            <a:pPr>
              <a:defRPr/>
            </a:pPr>
            <a:fld id="{91B51333-A55A-4CAA-B8A2-9D70A1B92D70}" type="slidenum">
              <a:rPr lang="it-IT"/>
              <a:pPr>
                <a:defRPr/>
              </a:pPr>
              <a:t>4</a:t>
            </a:fld>
            <a:endParaRPr lang="it-IT"/>
          </a:p>
        </p:txBody>
      </p:sp>
      <p:sp>
        <p:nvSpPr>
          <p:cNvPr id="3" name="Titolo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rtlCol="0">
            <a:normAutofit/>
          </a:bodyPr>
          <a:lstStyle/>
          <a:p>
            <a:pPr algn="l" eaLnBrk="1" fontAlgn="auto" hangingPunct="1">
              <a:spcAft>
                <a:spcPts val="0"/>
              </a:spcAft>
              <a:defRPr/>
            </a:pPr>
            <a:r>
              <a:rPr lang="it-IT" b="1" dirty="0" smtClean="0">
                <a:latin typeface="Berlin Sans FB Demi" panose="020E0802020502020306" pitchFamily="34" charset="0"/>
              </a:rPr>
              <a:t>    A.R.I. QSL Bureau Italia  </a:t>
            </a:r>
            <a:endParaRPr lang="it-IT" b="1" dirty="0">
              <a:latin typeface="Berlin Sans FB Demi" panose="020E0802020502020306" pitchFamily="34" charset="0"/>
            </a:endParaRPr>
          </a:p>
        </p:txBody>
      </p:sp>
      <p:sp>
        <p:nvSpPr>
          <p:cNvPr id="4" name="Rettangolo 3"/>
          <p:cNvSpPr/>
          <p:nvPr/>
        </p:nvSpPr>
        <p:spPr>
          <a:xfrm>
            <a:off x="468313" y="1557338"/>
            <a:ext cx="8207375" cy="504825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it-IT" sz="2400" b="1" dirty="0">
                <a:solidFill>
                  <a:srgbClr val="000000"/>
                </a:solidFill>
              </a:rPr>
              <a:t>Alcuni dati statistici</a:t>
            </a:r>
          </a:p>
          <a:p>
            <a:pPr>
              <a:defRPr/>
            </a:pPr>
            <a:endParaRPr lang="it-IT" sz="1400" b="1" dirty="0">
              <a:solidFill>
                <a:srgbClr val="000000"/>
              </a:solidFill>
            </a:endParaRPr>
          </a:p>
          <a:p>
            <a:pPr>
              <a:defRPr/>
            </a:pPr>
            <a:r>
              <a:rPr lang="it-IT" sz="1400" b="1" dirty="0">
                <a:solidFill>
                  <a:srgbClr val="000000"/>
                </a:solidFill>
              </a:rPr>
              <a:t>	</a:t>
            </a:r>
            <a:endParaRPr lang="it-IT" sz="1400" dirty="0">
              <a:solidFill>
                <a:srgbClr val="000000"/>
              </a:solidFill>
            </a:endParaRPr>
          </a:p>
          <a:p>
            <a:pPr>
              <a:buFontTx/>
              <a:buChar char="•"/>
              <a:defRPr/>
            </a:pPr>
            <a:r>
              <a:rPr lang="it-IT" sz="1600" dirty="0">
                <a:solidFill>
                  <a:srgbClr val="000000"/>
                </a:solidFill>
              </a:rPr>
              <a:t>Il Bureau Italia gestisce complessivamente circa </a:t>
            </a:r>
            <a:r>
              <a:rPr lang="it-IT" sz="1600" b="1" u="sng" dirty="0">
                <a:solidFill>
                  <a:srgbClr val="000000"/>
                </a:solidFill>
              </a:rPr>
              <a:t>3.500 </a:t>
            </a:r>
            <a:r>
              <a:rPr lang="it-IT" sz="1600" b="1" u="sng" dirty="0" smtClean="0">
                <a:solidFill>
                  <a:srgbClr val="000000"/>
                </a:solidFill>
              </a:rPr>
              <a:t>kg</a:t>
            </a:r>
            <a:r>
              <a:rPr lang="it-IT" sz="1600" b="1" dirty="0" smtClean="0">
                <a:solidFill>
                  <a:srgbClr val="000000"/>
                </a:solidFill>
              </a:rPr>
              <a:t> </a:t>
            </a:r>
            <a:r>
              <a:rPr lang="it-IT" sz="1600" dirty="0">
                <a:solidFill>
                  <a:srgbClr val="000000"/>
                </a:solidFill>
              </a:rPr>
              <a:t>di cartoline ogni anno</a:t>
            </a:r>
          </a:p>
          <a:p>
            <a:pPr>
              <a:defRPr/>
            </a:pPr>
            <a:endParaRPr lang="it-IT" sz="1600" dirty="0">
              <a:solidFill>
                <a:srgbClr val="000000"/>
              </a:solidFill>
            </a:endParaRPr>
          </a:p>
          <a:p>
            <a:pPr>
              <a:buFontTx/>
              <a:buChar char="•"/>
              <a:defRPr/>
            </a:pPr>
            <a:r>
              <a:rPr lang="it-IT" sz="1600" dirty="0">
                <a:solidFill>
                  <a:srgbClr val="000000"/>
                </a:solidFill>
              </a:rPr>
              <a:t>Tremilacinquecento </a:t>
            </a:r>
            <a:r>
              <a:rPr lang="it-IT" sz="1600" dirty="0" smtClean="0">
                <a:solidFill>
                  <a:srgbClr val="000000"/>
                </a:solidFill>
              </a:rPr>
              <a:t>kg </a:t>
            </a:r>
            <a:r>
              <a:rPr lang="it-IT" sz="1600" dirty="0">
                <a:solidFill>
                  <a:srgbClr val="000000"/>
                </a:solidFill>
              </a:rPr>
              <a:t>di cartoline equivalgono a circa </a:t>
            </a:r>
            <a:r>
              <a:rPr lang="it-IT" sz="1600" u="sng" dirty="0">
                <a:solidFill>
                  <a:srgbClr val="000000"/>
                </a:solidFill>
              </a:rPr>
              <a:t>1.100.000 QSL</a:t>
            </a:r>
            <a:r>
              <a:rPr lang="it-IT" sz="1600" dirty="0">
                <a:solidFill>
                  <a:srgbClr val="000000"/>
                </a:solidFill>
              </a:rPr>
              <a:t> da maneggiare dalle 4 alle 6 volte ciascuna per un totale di oltre</a:t>
            </a:r>
            <a:r>
              <a:rPr lang="it-IT" sz="1600" b="1" dirty="0">
                <a:solidFill>
                  <a:srgbClr val="000000"/>
                </a:solidFill>
              </a:rPr>
              <a:t> </a:t>
            </a:r>
            <a:r>
              <a:rPr lang="it-IT" sz="1600" b="1" u="sng" dirty="0">
                <a:solidFill>
                  <a:srgbClr val="000000"/>
                </a:solidFill>
              </a:rPr>
              <a:t>6 milioni di QSL</a:t>
            </a:r>
            <a:r>
              <a:rPr lang="it-IT" sz="1600" b="1" dirty="0">
                <a:solidFill>
                  <a:srgbClr val="000000"/>
                </a:solidFill>
              </a:rPr>
              <a:t> </a:t>
            </a:r>
            <a:r>
              <a:rPr lang="it-IT" sz="1600" dirty="0">
                <a:solidFill>
                  <a:srgbClr val="000000"/>
                </a:solidFill>
              </a:rPr>
              <a:t>«toccate» ogni anno.</a:t>
            </a:r>
          </a:p>
          <a:p>
            <a:pPr>
              <a:defRPr/>
            </a:pPr>
            <a:endParaRPr lang="it-IT" sz="1600" dirty="0">
              <a:solidFill>
                <a:srgbClr val="000000"/>
              </a:solidFill>
            </a:endParaRPr>
          </a:p>
          <a:p>
            <a:pPr>
              <a:buFontTx/>
              <a:buChar char="•"/>
              <a:defRPr/>
            </a:pPr>
            <a:r>
              <a:rPr lang="it-IT" sz="1600" dirty="0">
                <a:solidFill>
                  <a:srgbClr val="000000"/>
                </a:solidFill>
              </a:rPr>
              <a:t>Attualmente vengono effettuate 6 spedizioni annuali (una ogni 60 giorni)</a:t>
            </a:r>
          </a:p>
          <a:p>
            <a:pPr>
              <a:defRPr/>
            </a:pPr>
            <a:endParaRPr lang="it-IT" sz="1600" dirty="0">
              <a:solidFill>
                <a:srgbClr val="000000"/>
              </a:solidFill>
            </a:endParaRPr>
          </a:p>
          <a:p>
            <a:pPr>
              <a:buFontTx/>
              <a:buChar char="•"/>
              <a:defRPr/>
            </a:pPr>
            <a:r>
              <a:rPr lang="it-IT" sz="1600" dirty="0">
                <a:solidFill>
                  <a:srgbClr val="000000"/>
                </a:solidFill>
              </a:rPr>
              <a:t>In ogni spedizione vengono inviati circa 140 pacchi superiori a 1 </a:t>
            </a:r>
            <a:r>
              <a:rPr lang="it-IT" sz="1600" dirty="0" smtClean="0">
                <a:solidFill>
                  <a:srgbClr val="000000"/>
                </a:solidFill>
              </a:rPr>
              <a:t>kg</a:t>
            </a:r>
            <a:r>
              <a:rPr lang="it-IT" sz="1600" dirty="0">
                <a:solidFill>
                  <a:srgbClr val="000000"/>
                </a:solidFill>
              </a:rPr>
              <a:t>, circa 80 </a:t>
            </a:r>
            <a:r>
              <a:rPr lang="it-IT" sz="1600" dirty="0">
                <a:solidFill>
                  <a:srgbClr val="FF0000"/>
                </a:solidFill>
              </a:rPr>
              <a:t> </a:t>
            </a:r>
            <a:r>
              <a:rPr lang="it-IT" sz="1600" dirty="0">
                <a:solidFill>
                  <a:srgbClr val="000000"/>
                </a:solidFill>
              </a:rPr>
              <a:t>pacchi da fino a 1 </a:t>
            </a:r>
            <a:r>
              <a:rPr lang="it-IT" sz="1600" dirty="0" smtClean="0">
                <a:solidFill>
                  <a:srgbClr val="000000"/>
                </a:solidFill>
              </a:rPr>
              <a:t>kg </a:t>
            </a:r>
            <a:r>
              <a:rPr lang="it-IT" sz="1600" dirty="0">
                <a:solidFill>
                  <a:srgbClr val="000000"/>
                </a:solidFill>
              </a:rPr>
              <a:t>e circa 120</a:t>
            </a:r>
            <a:r>
              <a:rPr lang="it-IT" sz="1600" dirty="0">
                <a:solidFill>
                  <a:srgbClr val="FF0000"/>
                </a:solidFill>
              </a:rPr>
              <a:t>  </a:t>
            </a:r>
            <a:r>
              <a:rPr lang="it-IT" sz="1600" dirty="0">
                <a:solidFill>
                  <a:schemeClr val="tx1"/>
                </a:solidFill>
              </a:rPr>
              <a:t>buste</a:t>
            </a:r>
            <a:r>
              <a:rPr lang="it-IT" sz="1600" dirty="0">
                <a:solidFill>
                  <a:srgbClr val="000000"/>
                </a:solidFill>
              </a:rPr>
              <a:t> fino a 350 grammi di peso</a:t>
            </a:r>
            <a:endParaRPr lang="it-IT" sz="1600" b="1" dirty="0">
              <a:solidFill>
                <a:srgbClr val="FF0000"/>
              </a:solidFill>
            </a:endParaRPr>
          </a:p>
          <a:p>
            <a:pPr>
              <a:buFontTx/>
              <a:buChar char="•"/>
              <a:defRPr/>
            </a:pPr>
            <a:endParaRPr lang="it-IT" sz="1600" dirty="0">
              <a:solidFill>
                <a:srgbClr val="000000"/>
              </a:solidFill>
            </a:endParaRPr>
          </a:p>
          <a:p>
            <a:pPr>
              <a:buFontTx/>
              <a:buChar char="•"/>
              <a:defRPr/>
            </a:pPr>
            <a:r>
              <a:rPr lang="it-IT" sz="1600" dirty="0">
                <a:solidFill>
                  <a:srgbClr val="000000"/>
                </a:solidFill>
              </a:rPr>
              <a:t>Tutte le spedizioni vengono effettuate a mezzo PPTT - le tariffe per i pacchi vanno da 7,90 € a 13,90 € a seconda del peso mentre per le buste da 2,85 € a 4,35 € - tutte le spedizioni dei pacchi sono tracciate con il sistema di </a:t>
            </a:r>
            <a:r>
              <a:rPr lang="it-IT" sz="1600" dirty="0" err="1">
                <a:solidFill>
                  <a:srgbClr val="000000"/>
                </a:solidFill>
              </a:rPr>
              <a:t>tracking</a:t>
            </a:r>
            <a:r>
              <a:rPr lang="it-IT" sz="1600" dirty="0">
                <a:solidFill>
                  <a:srgbClr val="000000"/>
                </a:solidFill>
              </a:rPr>
              <a:t> di PPTT - le buste viaggiano come corrispondenza ordinaria</a:t>
            </a:r>
          </a:p>
          <a:p>
            <a:pPr>
              <a:buFontTx/>
              <a:buChar char="•"/>
              <a:defRPr/>
            </a:pPr>
            <a:endParaRPr lang="it-IT" sz="1600" dirty="0">
              <a:solidFill>
                <a:srgbClr val="000000"/>
              </a:solidFill>
            </a:endParaRPr>
          </a:p>
          <a:p>
            <a:pPr>
              <a:buFontTx/>
              <a:buChar char="•"/>
              <a:defRPr/>
            </a:pPr>
            <a:r>
              <a:rPr lang="it-IT" sz="1600" dirty="0">
                <a:solidFill>
                  <a:srgbClr val="000000"/>
                </a:solidFill>
              </a:rPr>
              <a:t>Ogni anno vengono effettuate </a:t>
            </a:r>
            <a:r>
              <a:rPr lang="it-IT" sz="1600" u="sng" dirty="0">
                <a:solidFill>
                  <a:srgbClr val="000000"/>
                </a:solidFill>
              </a:rPr>
              <a:t>2 spedizioni di circa 800 Kg</a:t>
            </a:r>
            <a:r>
              <a:rPr lang="it-IT" sz="1600" dirty="0">
                <a:solidFill>
                  <a:srgbClr val="000000"/>
                </a:solidFill>
              </a:rPr>
              <a:t> ognuna e </a:t>
            </a:r>
            <a:r>
              <a:rPr lang="it-IT" sz="1600" u="sng" dirty="0">
                <a:solidFill>
                  <a:srgbClr val="000000"/>
                </a:solidFill>
              </a:rPr>
              <a:t>4 spedizioni di circa 500 Kg</a:t>
            </a:r>
            <a:r>
              <a:rPr lang="it-IT" sz="1600" dirty="0">
                <a:solidFill>
                  <a:srgbClr val="000000"/>
                </a:solidFill>
              </a:rPr>
              <a:t> ognuna</a:t>
            </a:r>
          </a:p>
        </p:txBody>
      </p:sp>
      <p:pic>
        <p:nvPicPr>
          <p:cNvPr id="5128" name="Immagine 4"/>
          <p:cNvPicPr>
            <a:picLocks noChangeAspect="1"/>
          </p:cNvPicPr>
          <p:nvPr/>
        </p:nvPicPr>
        <p:blipFill>
          <a:blip r:embed="rId3" cstate="print"/>
          <a:srcRect/>
          <a:stretch>
            <a:fillRect/>
          </a:stretch>
        </p:blipFill>
        <p:spPr bwMode="auto">
          <a:xfrm>
            <a:off x="7667625" y="333375"/>
            <a:ext cx="936625" cy="1008063"/>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piè di pagina 4"/>
          <p:cNvSpPr>
            <a:spLocks noGrp="1"/>
          </p:cNvSpPr>
          <p:nvPr>
            <p:ph type="ftr" sz="quarter" idx="11"/>
          </p:nvPr>
        </p:nvSpPr>
        <p:spPr bwMode="auto">
          <a:noFill/>
          <a:ln>
            <a:miter lim="800000"/>
            <a:headEnd/>
            <a:tailEnd/>
          </a:ln>
        </p:spPr>
        <p:txBody>
          <a:bodyPr/>
          <a:lstStyle/>
          <a:p>
            <a:r>
              <a:rPr lang="it-IT" smtClean="0"/>
              <a:t>© 2019 ARI	Mauro Pregliasco, I1JQJ</a:t>
            </a:r>
          </a:p>
        </p:txBody>
      </p:sp>
      <p:sp>
        <p:nvSpPr>
          <p:cNvPr id="7" name="Segnaposto numero diapositiva 5"/>
          <p:cNvSpPr>
            <a:spLocks noGrp="1"/>
          </p:cNvSpPr>
          <p:nvPr>
            <p:ph type="sldNum" sz="quarter" idx="12"/>
          </p:nvPr>
        </p:nvSpPr>
        <p:spPr/>
        <p:txBody>
          <a:bodyPr/>
          <a:lstStyle/>
          <a:p>
            <a:pPr>
              <a:defRPr/>
            </a:pPr>
            <a:fld id="{5E870B6A-8635-4770-BD3E-FCA8A1EA82B0}" type="slidenum">
              <a:rPr lang="it-IT"/>
              <a:pPr>
                <a:defRPr/>
              </a:pPr>
              <a:t>5</a:t>
            </a:fld>
            <a:endParaRPr lang="it-IT"/>
          </a:p>
        </p:txBody>
      </p:sp>
      <p:sp>
        <p:nvSpPr>
          <p:cNvPr id="3" name="Titolo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rtlCol="0">
            <a:normAutofit/>
          </a:bodyPr>
          <a:lstStyle/>
          <a:p>
            <a:pPr algn="l" eaLnBrk="1" fontAlgn="auto" hangingPunct="1">
              <a:spcAft>
                <a:spcPts val="0"/>
              </a:spcAft>
              <a:defRPr/>
            </a:pPr>
            <a:r>
              <a:rPr lang="it-IT" b="1" dirty="0" smtClean="0">
                <a:latin typeface="Berlin Sans FB Demi" panose="020E0802020502020306" pitchFamily="34" charset="0"/>
              </a:rPr>
              <a:t>    A.R.I. QSL Bureau Italia  </a:t>
            </a:r>
            <a:endParaRPr lang="it-IT" b="1" dirty="0">
              <a:latin typeface="Berlin Sans FB Demi" panose="020E0802020502020306" pitchFamily="34" charset="0"/>
            </a:endParaRPr>
          </a:p>
        </p:txBody>
      </p:sp>
      <p:sp>
        <p:nvSpPr>
          <p:cNvPr id="4" name="Rettangolo 3"/>
          <p:cNvSpPr/>
          <p:nvPr/>
        </p:nvSpPr>
        <p:spPr>
          <a:xfrm>
            <a:off x="468313" y="1557338"/>
            <a:ext cx="8207375" cy="5201424"/>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it-IT" sz="2400" b="1" dirty="0">
                <a:solidFill>
                  <a:srgbClr val="000000"/>
                </a:solidFill>
              </a:rPr>
              <a:t>Tempi di smistamento</a:t>
            </a:r>
          </a:p>
          <a:p>
            <a:pPr>
              <a:defRPr/>
            </a:pPr>
            <a:endParaRPr lang="it-IT" sz="1400" b="1" dirty="0">
              <a:solidFill>
                <a:srgbClr val="000000"/>
              </a:solidFill>
            </a:endParaRPr>
          </a:p>
          <a:p>
            <a:pPr>
              <a:defRPr/>
            </a:pPr>
            <a:r>
              <a:rPr lang="it-IT" sz="1400" b="1" dirty="0">
                <a:solidFill>
                  <a:srgbClr val="000000"/>
                </a:solidFill>
              </a:rPr>
              <a:t>	</a:t>
            </a:r>
            <a:endParaRPr lang="it-IT" sz="1400" dirty="0">
              <a:solidFill>
                <a:srgbClr val="000000"/>
              </a:solidFill>
            </a:endParaRPr>
          </a:p>
          <a:p>
            <a:pPr>
              <a:buFontTx/>
              <a:buChar char="•"/>
              <a:defRPr/>
            </a:pPr>
            <a:r>
              <a:rPr lang="it-IT" sz="1400" dirty="0">
                <a:solidFill>
                  <a:srgbClr val="000000"/>
                </a:solidFill>
              </a:rPr>
              <a:t>Di norma ogni QSL viene inviata al destinatario entro la seconda spedizione da quando questa è pervenuta in Sede; </a:t>
            </a:r>
            <a:r>
              <a:rPr lang="it-IT" sz="1400">
                <a:solidFill>
                  <a:srgbClr val="000000"/>
                </a:solidFill>
              </a:rPr>
              <a:t>tempi </a:t>
            </a:r>
            <a:r>
              <a:rPr lang="it-IT" sz="1400" smtClean="0">
                <a:solidFill>
                  <a:srgbClr val="000000"/>
                </a:solidFill>
              </a:rPr>
              <a:t>diversi </a:t>
            </a:r>
            <a:r>
              <a:rPr lang="it-IT" sz="1400" dirty="0">
                <a:solidFill>
                  <a:srgbClr val="000000"/>
                </a:solidFill>
              </a:rPr>
              <a:t>possono esserci in presenza di casi eccezionali in cui viene data altra priorità (come ad esempio per le QSL del «Servizio QSL </a:t>
            </a:r>
            <a:r>
              <a:rPr lang="it-IT" sz="1400" dirty="0" err="1">
                <a:solidFill>
                  <a:srgbClr val="000000"/>
                </a:solidFill>
              </a:rPr>
              <a:t>quasi-diretto</a:t>
            </a:r>
            <a:r>
              <a:rPr lang="it-IT" sz="1400" dirty="0">
                <a:solidFill>
                  <a:srgbClr val="000000"/>
                </a:solidFill>
              </a:rPr>
              <a:t>»)</a:t>
            </a:r>
          </a:p>
          <a:p>
            <a:pPr>
              <a:buFontTx/>
              <a:buChar char="•"/>
              <a:defRPr/>
            </a:pPr>
            <a:endParaRPr lang="it-IT" sz="1400" dirty="0">
              <a:solidFill>
                <a:srgbClr val="000000"/>
              </a:solidFill>
            </a:endParaRPr>
          </a:p>
          <a:p>
            <a:pPr>
              <a:buFontTx/>
              <a:buChar char="•"/>
              <a:defRPr/>
            </a:pPr>
            <a:r>
              <a:rPr lang="it-IT" sz="1400" dirty="0">
                <a:solidFill>
                  <a:srgbClr val="000000"/>
                </a:solidFill>
              </a:rPr>
              <a:t>I tempi di smistamento per </a:t>
            </a:r>
            <a:r>
              <a:rPr lang="it-IT" sz="1400" dirty="0" smtClean="0">
                <a:solidFill>
                  <a:srgbClr val="000000"/>
                </a:solidFill>
              </a:rPr>
              <a:t>kg </a:t>
            </a:r>
            <a:r>
              <a:rPr lang="it-IT" sz="1400" dirty="0">
                <a:solidFill>
                  <a:srgbClr val="000000"/>
                </a:solidFill>
              </a:rPr>
              <a:t>non sono quantificabili in maniera esatta in quanto il processo consta di 6 fasi non comparabili tra loro </a:t>
            </a:r>
          </a:p>
          <a:p>
            <a:pPr>
              <a:buFontTx/>
              <a:buChar char="•"/>
              <a:defRPr/>
            </a:pPr>
            <a:endParaRPr lang="it-IT" sz="1400" dirty="0">
              <a:solidFill>
                <a:srgbClr val="000000"/>
              </a:solidFill>
            </a:endParaRPr>
          </a:p>
          <a:p>
            <a:pPr>
              <a:buFontTx/>
              <a:buChar char="•"/>
              <a:defRPr/>
            </a:pPr>
            <a:r>
              <a:rPr lang="it-IT" sz="1400" dirty="0">
                <a:solidFill>
                  <a:srgbClr val="000000"/>
                </a:solidFill>
              </a:rPr>
              <a:t>In linea di massima </a:t>
            </a:r>
            <a:r>
              <a:rPr lang="it-IT" sz="1400" b="1" dirty="0">
                <a:solidFill>
                  <a:srgbClr val="000000"/>
                </a:solidFill>
              </a:rPr>
              <a:t>500 </a:t>
            </a:r>
            <a:r>
              <a:rPr lang="it-IT" sz="1400" b="1" dirty="0" smtClean="0">
                <a:solidFill>
                  <a:srgbClr val="000000"/>
                </a:solidFill>
              </a:rPr>
              <a:t>kg</a:t>
            </a:r>
            <a:r>
              <a:rPr lang="it-IT" sz="1400" dirty="0" smtClean="0">
                <a:solidFill>
                  <a:srgbClr val="000000"/>
                </a:solidFill>
              </a:rPr>
              <a:t> </a:t>
            </a:r>
            <a:r>
              <a:rPr lang="it-IT" sz="1400" dirty="0">
                <a:solidFill>
                  <a:srgbClr val="000000"/>
                </a:solidFill>
              </a:rPr>
              <a:t>di QSL equivalgono all’incirca a </a:t>
            </a:r>
            <a:r>
              <a:rPr lang="it-IT" sz="1400" b="1" dirty="0">
                <a:solidFill>
                  <a:srgbClr val="000000"/>
                </a:solidFill>
              </a:rPr>
              <a:t>900 ore </a:t>
            </a:r>
            <a:r>
              <a:rPr lang="it-IT" sz="1400" dirty="0">
                <a:solidFill>
                  <a:srgbClr val="000000"/>
                </a:solidFill>
              </a:rPr>
              <a:t>di lavoro di una singola persona</a:t>
            </a:r>
          </a:p>
          <a:p>
            <a:pPr>
              <a:defRPr/>
            </a:pPr>
            <a:endParaRPr lang="it-IT" sz="1400" dirty="0">
              <a:solidFill>
                <a:srgbClr val="000000"/>
              </a:solidFill>
            </a:endParaRPr>
          </a:p>
          <a:p>
            <a:pPr>
              <a:defRPr/>
            </a:pPr>
            <a:endParaRPr lang="it-IT" sz="1400" dirty="0">
              <a:solidFill>
                <a:srgbClr val="000000"/>
              </a:solidFill>
            </a:endParaRPr>
          </a:p>
          <a:p>
            <a:pPr>
              <a:defRPr/>
            </a:pPr>
            <a:endParaRPr lang="it-IT" sz="1400" dirty="0">
              <a:solidFill>
                <a:srgbClr val="000000"/>
              </a:solidFill>
            </a:endParaRPr>
          </a:p>
          <a:p>
            <a:pPr>
              <a:defRPr/>
            </a:pPr>
            <a:r>
              <a:rPr lang="it-IT" sz="1400" dirty="0">
                <a:solidFill>
                  <a:srgbClr val="000000"/>
                </a:solidFill>
              </a:rPr>
              <a:t>	</a:t>
            </a:r>
          </a:p>
          <a:p>
            <a:pPr>
              <a:defRPr/>
            </a:pPr>
            <a:endParaRPr lang="it-IT" sz="1400" dirty="0">
              <a:solidFill>
                <a:srgbClr val="000000"/>
              </a:solidFill>
            </a:endParaRPr>
          </a:p>
          <a:p>
            <a:pPr>
              <a:defRPr/>
            </a:pPr>
            <a:endParaRPr lang="it-IT" sz="1400" dirty="0">
              <a:solidFill>
                <a:srgbClr val="000000"/>
              </a:solidFill>
            </a:endParaRPr>
          </a:p>
          <a:p>
            <a:pPr>
              <a:defRPr/>
            </a:pPr>
            <a:endParaRPr lang="it-IT" sz="1400" dirty="0">
              <a:solidFill>
                <a:srgbClr val="000000"/>
              </a:solidFill>
            </a:endParaRPr>
          </a:p>
          <a:p>
            <a:pPr>
              <a:defRPr/>
            </a:pPr>
            <a:endParaRPr lang="it-IT" sz="1400" dirty="0">
              <a:solidFill>
                <a:srgbClr val="000000"/>
              </a:solidFill>
            </a:endParaRPr>
          </a:p>
          <a:p>
            <a:pPr>
              <a:defRPr/>
            </a:pPr>
            <a:r>
              <a:rPr lang="it-IT" sz="1400" dirty="0">
                <a:solidFill>
                  <a:srgbClr val="000000"/>
                </a:solidFill>
              </a:rPr>
              <a:t>	</a:t>
            </a:r>
          </a:p>
          <a:p>
            <a:pPr>
              <a:defRPr/>
            </a:pPr>
            <a:r>
              <a:rPr lang="it-IT" sz="1400" dirty="0">
                <a:solidFill>
                  <a:srgbClr val="000000"/>
                </a:solidFill>
              </a:rPr>
              <a:t>	 </a:t>
            </a:r>
            <a:r>
              <a:rPr lang="it-IT" sz="1400" i="1" dirty="0">
                <a:solidFill>
                  <a:srgbClr val="000000"/>
                </a:solidFill>
              </a:rPr>
              <a:t>La foto mostra alcuni pacchi pronti per essere</a:t>
            </a:r>
          </a:p>
          <a:p>
            <a:pPr>
              <a:defRPr/>
            </a:pPr>
            <a:r>
              <a:rPr lang="it-IT" sz="1400" i="1" dirty="0">
                <a:solidFill>
                  <a:srgbClr val="000000"/>
                </a:solidFill>
              </a:rPr>
              <a:t>	 pesati ed etichettati</a:t>
            </a:r>
          </a:p>
          <a:p>
            <a:pPr>
              <a:defRPr/>
            </a:pPr>
            <a:endParaRPr lang="it-IT" sz="1400" dirty="0">
              <a:solidFill>
                <a:srgbClr val="000000"/>
              </a:solidFill>
            </a:endParaRPr>
          </a:p>
        </p:txBody>
      </p:sp>
      <p:pic>
        <p:nvPicPr>
          <p:cNvPr id="6152" name="Immagine 1"/>
          <p:cNvPicPr>
            <a:picLocks noChangeAspect="1"/>
          </p:cNvPicPr>
          <p:nvPr/>
        </p:nvPicPr>
        <p:blipFill>
          <a:blip r:embed="rId3" cstate="print"/>
          <a:srcRect/>
          <a:stretch>
            <a:fillRect/>
          </a:stretch>
        </p:blipFill>
        <p:spPr bwMode="auto">
          <a:xfrm>
            <a:off x="5219700" y="4292600"/>
            <a:ext cx="2881313" cy="2133600"/>
          </a:xfrm>
          <a:prstGeom prst="rect">
            <a:avLst/>
          </a:prstGeom>
          <a:noFill/>
          <a:ln w="9525">
            <a:noFill/>
            <a:miter lim="800000"/>
            <a:headEnd/>
            <a:tailEnd/>
          </a:ln>
        </p:spPr>
      </p:pic>
      <p:pic>
        <p:nvPicPr>
          <p:cNvPr id="6153" name="Immagine 4"/>
          <p:cNvPicPr>
            <a:picLocks noChangeAspect="1"/>
          </p:cNvPicPr>
          <p:nvPr/>
        </p:nvPicPr>
        <p:blipFill>
          <a:blip r:embed="rId4" cstate="print"/>
          <a:srcRect/>
          <a:stretch>
            <a:fillRect/>
          </a:stretch>
        </p:blipFill>
        <p:spPr bwMode="auto">
          <a:xfrm>
            <a:off x="7632700" y="347663"/>
            <a:ext cx="935038" cy="1008062"/>
          </a:xfrm>
          <a:prstGeom prst="rect">
            <a:avLst/>
          </a:prstGeom>
          <a:noFill/>
          <a:ln w="9525">
            <a:noFill/>
            <a:miter lim="800000"/>
            <a:headEnd/>
            <a:tailEnd/>
          </a:ln>
        </p:spPr>
      </p:pic>
    </p:spTree>
  </p:cSld>
  <p:clrMapOvr>
    <a:masterClrMapping/>
  </p:clrMapOvr>
  <p:transition spd="slow">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piè di pagina 4"/>
          <p:cNvSpPr>
            <a:spLocks noGrp="1"/>
          </p:cNvSpPr>
          <p:nvPr>
            <p:ph type="ftr" sz="quarter" idx="11"/>
          </p:nvPr>
        </p:nvSpPr>
        <p:spPr bwMode="auto">
          <a:noFill/>
          <a:ln>
            <a:miter lim="800000"/>
            <a:headEnd/>
            <a:tailEnd/>
          </a:ln>
        </p:spPr>
        <p:txBody>
          <a:bodyPr/>
          <a:lstStyle/>
          <a:p>
            <a:r>
              <a:rPr lang="it-IT" smtClean="0"/>
              <a:t>© 2019 ARI	Mauro Pregliasco, I1JQJ</a:t>
            </a:r>
          </a:p>
        </p:txBody>
      </p:sp>
      <p:sp>
        <p:nvSpPr>
          <p:cNvPr id="8" name="Segnaposto numero diapositiva 5"/>
          <p:cNvSpPr>
            <a:spLocks noGrp="1"/>
          </p:cNvSpPr>
          <p:nvPr>
            <p:ph type="sldNum" sz="quarter" idx="12"/>
          </p:nvPr>
        </p:nvSpPr>
        <p:spPr/>
        <p:txBody>
          <a:bodyPr/>
          <a:lstStyle/>
          <a:p>
            <a:pPr>
              <a:defRPr/>
            </a:pPr>
            <a:fld id="{D340358C-9CE7-423B-84A8-0666EFB809CE}" type="slidenum">
              <a:rPr lang="it-IT"/>
              <a:pPr>
                <a:defRPr/>
              </a:pPr>
              <a:t>6</a:t>
            </a:fld>
            <a:endParaRPr lang="it-IT"/>
          </a:p>
        </p:txBody>
      </p:sp>
      <p:sp>
        <p:nvSpPr>
          <p:cNvPr id="3" name="Titolo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rtlCol="0">
            <a:normAutofit/>
          </a:bodyPr>
          <a:lstStyle/>
          <a:p>
            <a:pPr algn="l" eaLnBrk="1" fontAlgn="auto" hangingPunct="1">
              <a:spcAft>
                <a:spcPts val="0"/>
              </a:spcAft>
              <a:defRPr/>
            </a:pPr>
            <a:r>
              <a:rPr lang="it-IT" b="1" dirty="0" smtClean="0">
                <a:latin typeface="Berlin Sans FB Demi" panose="020E0802020502020306" pitchFamily="34" charset="0"/>
              </a:rPr>
              <a:t>    A.R.I. QSL Bureau Italia  </a:t>
            </a:r>
            <a:endParaRPr lang="it-IT" b="1" dirty="0">
              <a:latin typeface="Berlin Sans FB Demi" panose="020E0802020502020306" pitchFamily="34" charset="0"/>
            </a:endParaRPr>
          </a:p>
        </p:txBody>
      </p:sp>
      <p:sp>
        <p:nvSpPr>
          <p:cNvPr id="4" name="Rettangolo 3"/>
          <p:cNvSpPr/>
          <p:nvPr/>
        </p:nvSpPr>
        <p:spPr>
          <a:xfrm>
            <a:off x="457200" y="1498600"/>
            <a:ext cx="8207375" cy="53594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it-IT" sz="2400" b="1" dirty="0">
                <a:solidFill>
                  <a:srgbClr val="000000"/>
                </a:solidFill>
              </a:rPr>
              <a:t>Alcuni dati statistici</a:t>
            </a:r>
          </a:p>
          <a:p>
            <a:pPr>
              <a:defRPr/>
            </a:pPr>
            <a:endParaRPr lang="it-IT" sz="1400" b="1" dirty="0">
              <a:solidFill>
                <a:srgbClr val="000000"/>
              </a:solidFill>
            </a:endParaRPr>
          </a:p>
          <a:p>
            <a:pPr>
              <a:defRPr/>
            </a:pPr>
            <a:r>
              <a:rPr lang="it-IT" sz="1400" b="1" dirty="0">
                <a:solidFill>
                  <a:srgbClr val="000000"/>
                </a:solidFill>
              </a:rPr>
              <a:t>	</a:t>
            </a:r>
            <a:endParaRPr lang="it-IT" sz="1400" dirty="0">
              <a:solidFill>
                <a:srgbClr val="000000"/>
              </a:solidFill>
            </a:endParaRPr>
          </a:p>
          <a:p>
            <a:pPr>
              <a:buFontTx/>
              <a:buChar char="•"/>
              <a:defRPr/>
            </a:pPr>
            <a:r>
              <a:rPr lang="it-IT" sz="1400" dirty="0">
                <a:solidFill>
                  <a:srgbClr val="000000"/>
                </a:solidFill>
              </a:rPr>
              <a:t>Le QSL arrivano tutte in A.R.I. (Via Scarlatti 30, Milano) </a:t>
            </a:r>
          </a:p>
          <a:p>
            <a:pPr>
              <a:buFontTx/>
              <a:buChar char="•"/>
              <a:defRPr/>
            </a:pPr>
            <a:endParaRPr lang="it-IT" sz="1400" dirty="0">
              <a:solidFill>
                <a:srgbClr val="000000"/>
              </a:solidFill>
            </a:endParaRPr>
          </a:p>
          <a:p>
            <a:pPr>
              <a:buFontTx/>
              <a:buChar char="•"/>
              <a:defRPr/>
            </a:pPr>
            <a:r>
              <a:rPr lang="it-IT" sz="1400" dirty="0">
                <a:solidFill>
                  <a:srgbClr val="000000"/>
                </a:solidFill>
              </a:rPr>
              <a:t>Qui vengono ritirate normalmente ogni 2 settimane a meno che il quantitativo pervenuto non giustifichi il viaggio da Albino a Milano</a:t>
            </a:r>
          </a:p>
          <a:p>
            <a:pPr>
              <a:buFontTx/>
              <a:buChar char="•"/>
              <a:defRPr/>
            </a:pPr>
            <a:endParaRPr lang="it-IT" sz="1400" dirty="0">
              <a:solidFill>
                <a:srgbClr val="000000"/>
              </a:solidFill>
            </a:endParaRPr>
          </a:p>
          <a:p>
            <a:pPr>
              <a:buFontTx/>
              <a:buChar char="•"/>
              <a:defRPr/>
            </a:pPr>
            <a:r>
              <a:rPr lang="it-IT" sz="1400" dirty="0">
                <a:solidFill>
                  <a:srgbClr val="000000"/>
                </a:solidFill>
              </a:rPr>
              <a:t>Un carico medio per il Bureau Italia è attorno ai 150 </a:t>
            </a:r>
            <a:r>
              <a:rPr lang="it-IT" sz="1400" dirty="0" smtClean="0">
                <a:solidFill>
                  <a:srgbClr val="000000"/>
                </a:solidFill>
              </a:rPr>
              <a:t>kg</a:t>
            </a:r>
            <a:endParaRPr lang="it-IT" sz="1400" dirty="0">
              <a:solidFill>
                <a:srgbClr val="000000"/>
              </a:solidFill>
            </a:endParaRPr>
          </a:p>
          <a:p>
            <a:pPr>
              <a:buFontTx/>
              <a:buChar char="•"/>
              <a:defRPr/>
            </a:pPr>
            <a:endParaRPr lang="it-IT" sz="1400" dirty="0">
              <a:solidFill>
                <a:srgbClr val="000000"/>
              </a:solidFill>
            </a:endParaRPr>
          </a:p>
          <a:p>
            <a:pPr>
              <a:buFontTx/>
              <a:buChar char="•"/>
              <a:defRPr/>
            </a:pPr>
            <a:r>
              <a:rPr lang="it-IT" sz="1400" dirty="0">
                <a:solidFill>
                  <a:srgbClr val="000000"/>
                </a:solidFill>
              </a:rPr>
              <a:t>Le QSL arrivano in scatole e buste di vario peso e misura:  buste da pochi grammi fino a pacchi  di oltre 20 </a:t>
            </a:r>
            <a:r>
              <a:rPr lang="it-IT" sz="1400" dirty="0" smtClean="0">
                <a:solidFill>
                  <a:srgbClr val="000000"/>
                </a:solidFill>
              </a:rPr>
              <a:t>kg </a:t>
            </a:r>
            <a:r>
              <a:rPr lang="it-IT" sz="1400" dirty="0">
                <a:solidFill>
                  <a:srgbClr val="000000"/>
                </a:solidFill>
              </a:rPr>
              <a:t>ognuno</a:t>
            </a:r>
          </a:p>
          <a:p>
            <a:pPr>
              <a:defRPr/>
            </a:pPr>
            <a:endParaRPr lang="it-IT" sz="1400" dirty="0">
              <a:solidFill>
                <a:srgbClr val="000000"/>
              </a:solidFill>
            </a:endParaRPr>
          </a:p>
          <a:p>
            <a:pPr>
              <a:defRPr/>
            </a:pPr>
            <a:endParaRPr lang="it-IT" sz="1400" dirty="0">
              <a:solidFill>
                <a:srgbClr val="000000"/>
              </a:solidFill>
            </a:endParaRPr>
          </a:p>
          <a:p>
            <a:pPr>
              <a:defRPr/>
            </a:pPr>
            <a:endParaRPr lang="it-IT" sz="1400" dirty="0">
              <a:solidFill>
                <a:srgbClr val="000000"/>
              </a:solidFill>
            </a:endParaRPr>
          </a:p>
          <a:p>
            <a:pPr>
              <a:defRPr/>
            </a:pPr>
            <a:endParaRPr lang="it-IT" sz="1400" dirty="0">
              <a:solidFill>
                <a:srgbClr val="000000"/>
              </a:solidFill>
            </a:endParaRPr>
          </a:p>
          <a:p>
            <a:pPr>
              <a:defRPr/>
            </a:pPr>
            <a:endParaRPr lang="it-IT" sz="1400" dirty="0">
              <a:solidFill>
                <a:srgbClr val="000000"/>
              </a:solidFill>
            </a:endParaRPr>
          </a:p>
          <a:p>
            <a:pPr>
              <a:defRPr/>
            </a:pPr>
            <a:endParaRPr lang="it-IT" sz="1400" dirty="0">
              <a:solidFill>
                <a:srgbClr val="000000"/>
              </a:solidFill>
            </a:endParaRPr>
          </a:p>
          <a:p>
            <a:pPr>
              <a:defRPr/>
            </a:pPr>
            <a:endParaRPr lang="it-IT" sz="1400" dirty="0">
              <a:solidFill>
                <a:srgbClr val="000000"/>
              </a:solidFill>
            </a:endParaRPr>
          </a:p>
          <a:p>
            <a:pPr>
              <a:defRPr/>
            </a:pPr>
            <a:endParaRPr lang="it-IT" sz="1400" dirty="0">
              <a:solidFill>
                <a:srgbClr val="000000"/>
              </a:solidFill>
            </a:endParaRPr>
          </a:p>
          <a:p>
            <a:pPr>
              <a:defRPr/>
            </a:pPr>
            <a:endParaRPr lang="it-IT" sz="1400" dirty="0">
              <a:solidFill>
                <a:srgbClr val="000000"/>
              </a:solidFill>
            </a:endParaRPr>
          </a:p>
          <a:p>
            <a:pPr>
              <a:defRPr/>
            </a:pPr>
            <a:endParaRPr lang="it-IT" sz="1400" dirty="0">
              <a:solidFill>
                <a:srgbClr val="000000"/>
              </a:solidFill>
            </a:endParaRPr>
          </a:p>
          <a:p>
            <a:pPr algn="ctr">
              <a:defRPr/>
            </a:pPr>
            <a:r>
              <a:rPr lang="it-IT" sz="1400" dirty="0" smtClean="0">
                <a:solidFill>
                  <a:srgbClr val="000000"/>
                </a:solidFill>
              </a:rPr>
              <a:t>                </a:t>
            </a:r>
            <a:r>
              <a:rPr lang="it-IT" sz="1400" i="1" dirty="0">
                <a:solidFill>
                  <a:srgbClr val="000000"/>
                </a:solidFill>
              </a:rPr>
              <a:t>Pacchi stoccati nel magazzino di Albino relativi agli arrivi del mese di novembre e dicembre 2018</a:t>
            </a:r>
          </a:p>
        </p:txBody>
      </p:sp>
      <p:pic>
        <p:nvPicPr>
          <p:cNvPr id="7176" name="Immagine 4"/>
          <p:cNvPicPr>
            <a:picLocks noChangeAspect="1"/>
          </p:cNvPicPr>
          <p:nvPr/>
        </p:nvPicPr>
        <p:blipFill>
          <a:blip r:embed="rId3" cstate="print"/>
          <a:srcRect/>
          <a:stretch>
            <a:fillRect/>
          </a:stretch>
        </p:blipFill>
        <p:spPr bwMode="auto">
          <a:xfrm>
            <a:off x="7667625" y="333375"/>
            <a:ext cx="936625" cy="1008063"/>
          </a:xfrm>
          <a:prstGeom prst="rect">
            <a:avLst/>
          </a:prstGeom>
          <a:noFill/>
          <a:ln w="9525">
            <a:noFill/>
            <a:miter lim="800000"/>
            <a:headEnd/>
            <a:tailEnd/>
          </a:ln>
        </p:spPr>
      </p:pic>
      <p:pic>
        <p:nvPicPr>
          <p:cNvPr id="7177" name="Immagine 1"/>
          <p:cNvPicPr>
            <a:picLocks noChangeAspect="1"/>
          </p:cNvPicPr>
          <p:nvPr/>
        </p:nvPicPr>
        <p:blipFill>
          <a:blip r:embed="rId4" cstate="print"/>
          <a:srcRect/>
          <a:stretch>
            <a:fillRect/>
          </a:stretch>
        </p:blipFill>
        <p:spPr bwMode="auto">
          <a:xfrm>
            <a:off x="1403350" y="4181475"/>
            <a:ext cx="2916238" cy="2185988"/>
          </a:xfrm>
          <a:prstGeom prst="rect">
            <a:avLst/>
          </a:prstGeom>
          <a:noFill/>
          <a:ln w="9525">
            <a:noFill/>
            <a:miter lim="800000"/>
            <a:headEnd/>
            <a:tailEnd/>
          </a:ln>
        </p:spPr>
      </p:pic>
      <p:pic>
        <p:nvPicPr>
          <p:cNvPr id="7178" name="Immagine 5"/>
          <p:cNvPicPr>
            <a:picLocks noChangeAspect="1"/>
          </p:cNvPicPr>
          <p:nvPr/>
        </p:nvPicPr>
        <p:blipFill>
          <a:blip r:embed="rId5" cstate="print"/>
          <a:srcRect/>
          <a:stretch>
            <a:fillRect/>
          </a:stretch>
        </p:blipFill>
        <p:spPr bwMode="auto">
          <a:xfrm>
            <a:off x="5435600" y="4157663"/>
            <a:ext cx="2916238" cy="2185987"/>
          </a:xfrm>
          <a:prstGeom prst="rect">
            <a:avLst/>
          </a:prstGeom>
          <a:noFill/>
          <a:ln w="9525">
            <a:noFill/>
            <a:miter lim="800000"/>
            <a:headEnd/>
            <a:tailEnd/>
          </a:ln>
        </p:spPr>
      </p:pic>
    </p:spTree>
  </p:cSld>
  <p:clrMapOvr>
    <a:masterClrMapping/>
  </p:clrMapOvr>
  <p:transition spd="slow">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egnaposto piè di pagina 4"/>
          <p:cNvSpPr>
            <a:spLocks noGrp="1"/>
          </p:cNvSpPr>
          <p:nvPr>
            <p:ph type="ftr" sz="quarter" idx="11"/>
          </p:nvPr>
        </p:nvSpPr>
        <p:spPr bwMode="auto">
          <a:noFill/>
          <a:ln>
            <a:miter lim="800000"/>
            <a:headEnd/>
            <a:tailEnd/>
          </a:ln>
        </p:spPr>
        <p:txBody>
          <a:bodyPr/>
          <a:lstStyle/>
          <a:p>
            <a:r>
              <a:rPr lang="it-IT" smtClean="0"/>
              <a:t>© 2019 ARI	Mauro Pregliasco, I1JQJ</a:t>
            </a:r>
          </a:p>
        </p:txBody>
      </p:sp>
      <p:sp>
        <p:nvSpPr>
          <p:cNvPr id="8" name="Segnaposto numero diapositiva 5"/>
          <p:cNvSpPr>
            <a:spLocks noGrp="1"/>
          </p:cNvSpPr>
          <p:nvPr>
            <p:ph type="sldNum" sz="quarter" idx="12"/>
          </p:nvPr>
        </p:nvSpPr>
        <p:spPr/>
        <p:txBody>
          <a:bodyPr/>
          <a:lstStyle/>
          <a:p>
            <a:pPr>
              <a:defRPr/>
            </a:pPr>
            <a:fld id="{F36F63F9-B6BF-487E-BF86-328A02ADB9EF}" type="slidenum">
              <a:rPr lang="it-IT"/>
              <a:pPr>
                <a:defRPr/>
              </a:pPr>
              <a:t>7</a:t>
            </a:fld>
            <a:endParaRPr lang="it-IT"/>
          </a:p>
        </p:txBody>
      </p:sp>
      <p:sp>
        <p:nvSpPr>
          <p:cNvPr id="3" name="Titolo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rtlCol="0">
            <a:normAutofit/>
          </a:bodyPr>
          <a:lstStyle/>
          <a:p>
            <a:pPr algn="l" eaLnBrk="1" fontAlgn="auto" hangingPunct="1">
              <a:spcAft>
                <a:spcPts val="0"/>
              </a:spcAft>
              <a:defRPr/>
            </a:pPr>
            <a:r>
              <a:rPr lang="it-IT" b="1" dirty="0" smtClean="0">
                <a:latin typeface="Berlin Sans FB Demi" panose="020E0802020502020306" pitchFamily="34" charset="0"/>
              </a:rPr>
              <a:t>    A.R.I. QSL Bureau Italia  </a:t>
            </a:r>
            <a:endParaRPr lang="it-IT" b="1" dirty="0">
              <a:latin typeface="Berlin Sans FB Demi" panose="020E0802020502020306" pitchFamily="34" charset="0"/>
            </a:endParaRPr>
          </a:p>
        </p:txBody>
      </p:sp>
      <p:sp>
        <p:nvSpPr>
          <p:cNvPr id="4" name="Rettangolo 3"/>
          <p:cNvSpPr/>
          <p:nvPr/>
        </p:nvSpPr>
        <p:spPr>
          <a:xfrm>
            <a:off x="468313" y="1557338"/>
            <a:ext cx="8207375" cy="514667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it-IT" sz="2400" b="1">
                <a:solidFill>
                  <a:srgbClr val="000000"/>
                </a:solidFill>
              </a:rPr>
              <a:t>Come avviene lo smistamento</a:t>
            </a:r>
          </a:p>
          <a:p>
            <a:pPr>
              <a:defRPr/>
            </a:pPr>
            <a:endParaRPr lang="it-IT" sz="1400" b="1">
              <a:solidFill>
                <a:srgbClr val="000000"/>
              </a:solidFill>
            </a:endParaRPr>
          </a:p>
          <a:p>
            <a:pPr>
              <a:defRPr/>
            </a:pPr>
            <a:r>
              <a:rPr lang="it-IT" sz="1400" b="1">
                <a:solidFill>
                  <a:srgbClr val="000000"/>
                </a:solidFill>
              </a:rPr>
              <a:t>1 FASE:	</a:t>
            </a:r>
            <a:r>
              <a:rPr lang="it-IT" sz="1400">
                <a:solidFill>
                  <a:srgbClr val="000000"/>
                </a:solidFill>
              </a:rPr>
              <a:t>Si dividono tutte le QSL per la prima lettera del suffisso ( da A a Z )</a:t>
            </a:r>
          </a:p>
          <a:p>
            <a:pPr>
              <a:defRPr/>
            </a:pPr>
            <a:r>
              <a:rPr lang="it-IT" sz="1400" b="1">
                <a:solidFill>
                  <a:srgbClr val="000000"/>
                </a:solidFill>
              </a:rPr>
              <a:t>2 FASE:	</a:t>
            </a:r>
            <a:r>
              <a:rPr lang="it-IT" sz="1400">
                <a:solidFill>
                  <a:srgbClr val="000000"/>
                </a:solidFill>
              </a:rPr>
              <a:t>Ogni lettera viene suddivisa per la seconda ( da AA a ZZ )</a:t>
            </a:r>
          </a:p>
          <a:p>
            <a:pPr>
              <a:defRPr/>
            </a:pPr>
            <a:r>
              <a:rPr lang="it-IT" sz="1400" b="1">
                <a:solidFill>
                  <a:srgbClr val="000000"/>
                </a:solidFill>
              </a:rPr>
              <a:t>3 FASE:	</a:t>
            </a:r>
            <a:r>
              <a:rPr lang="it-IT" sz="1400">
                <a:solidFill>
                  <a:srgbClr val="000000"/>
                </a:solidFill>
              </a:rPr>
              <a:t>Ogni doppia lettera viene suddivisa per la terza ( da AAA a ZZZ )</a:t>
            </a:r>
          </a:p>
          <a:p>
            <a:pPr>
              <a:defRPr/>
            </a:pPr>
            <a:r>
              <a:rPr lang="it-IT" sz="1400" b="1">
                <a:solidFill>
                  <a:srgbClr val="000000"/>
                </a:solidFill>
              </a:rPr>
              <a:t>4 FASE:	</a:t>
            </a:r>
            <a:r>
              <a:rPr lang="it-IT" sz="1400">
                <a:solidFill>
                  <a:srgbClr val="000000"/>
                </a:solidFill>
              </a:rPr>
              <a:t>Suddivisione per prefisso</a:t>
            </a:r>
          </a:p>
          <a:p>
            <a:pPr>
              <a:defRPr/>
            </a:pPr>
            <a:r>
              <a:rPr lang="it-IT" sz="1400" b="1">
                <a:solidFill>
                  <a:srgbClr val="000000"/>
                </a:solidFill>
              </a:rPr>
              <a:t>5 FASE:	</a:t>
            </a:r>
            <a:r>
              <a:rPr lang="it-IT" sz="1400">
                <a:solidFill>
                  <a:srgbClr val="000000"/>
                </a:solidFill>
              </a:rPr>
              <a:t>Verifica al computer dei nominativi paganti e inserimento delle QSL nella casella di Sezione</a:t>
            </a:r>
          </a:p>
          <a:p>
            <a:pPr>
              <a:defRPr/>
            </a:pPr>
            <a:r>
              <a:rPr lang="it-IT" sz="1400" b="1">
                <a:solidFill>
                  <a:srgbClr val="000000"/>
                </a:solidFill>
              </a:rPr>
              <a:t>6 FASE:	</a:t>
            </a:r>
            <a:r>
              <a:rPr lang="it-IT" sz="1400">
                <a:solidFill>
                  <a:srgbClr val="000000"/>
                </a:solidFill>
              </a:rPr>
              <a:t>Preparazione, confezionamento ed etichettatura delle buste e/o pacchi da spedire</a:t>
            </a:r>
            <a:endParaRPr lang="it-IT" sz="1400" b="1">
              <a:solidFill>
                <a:srgbClr val="000000"/>
              </a:solidFill>
            </a:endParaRPr>
          </a:p>
          <a:p>
            <a:pPr>
              <a:defRPr/>
            </a:pPr>
            <a:endParaRPr lang="it-IT" sz="1400" b="1">
              <a:solidFill>
                <a:srgbClr val="000000"/>
              </a:solidFill>
            </a:endParaRPr>
          </a:p>
          <a:p>
            <a:pPr>
              <a:defRPr/>
            </a:pPr>
            <a:endParaRPr lang="it-IT" sz="1400" b="1">
              <a:solidFill>
                <a:srgbClr val="000000"/>
              </a:solidFill>
            </a:endParaRPr>
          </a:p>
          <a:p>
            <a:pPr>
              <a:defRPr/>
            </a:pPr>
            <a:endParaRPr lang="it-IT" sz="1400" b="1">
              <a:solidFill>
                <a:srgbClr val="000000"/>
              </a:solidFill>
            </a:endParaRPr>
          </a:p>
          <a:p>
            <a:pPr>
              <a:defRPr/>
            </a:pPr>
            <a:endParaRPr lang="it-IT" sz="1400" b="1">
              <a:solidFill>
                <a:srgbClr val="000000"/>
              </a:solidFill>
            </a:endParaRPr>
          </a:p>
          <a:p>
            <a:pPr>
              <a:defRPr/>
            </a:pPr>
            <a:endParaRPr lang="it-IT" sz="1400" b="1">
              <a:solidFill>
                <a:srgbClr val="000000"/>
              </a:solidFill>
            </a:endParaRPr>
          </a:p>
          <a:p>
            <a:pPr>
              <a:defRPr/>
            </a:pPr>
            <a:endParaRPr lang="it-IT" sz="1400" b="1">
              <a:solidFill>
                <a:srgbClr val="000000"/>
              </a:solidFill>
            </a:endParaRPr>
          </a:p>
          <a:p>
            <a:pPr>
              <a:defRPr/>
            </a:pPr>
            <a:endParaRPr lang="it-IT" sz="1400" b="1">
              <a:solidFill>
                <a:srgbClr val="000000"/>
              </a:solidFill>
            </a:endParaRPr>
          </a:p>
          <a:p>
            <a:pPr>
              <a:defRPr/>
            </a:pPr>
            <a:endParaRPr lang="it-IT" sz="1400" b="1">
              <a:solidFill>
                <a:srgbClr val="000000"/>
              </a:solidFill>
            </a:endParaRPr>
          </a:p>
          <a:p>
            <a:pPr>
              <a:defRPr/>
            </a:pPr>
            <a:endParaRPr lang="it-IT" sz="1400" b="1">
              <a:solidFill>
                <a:srgbClr val="000000"/>
              </a:solidFill>
            </a:endParaRPr>
          </a:p>
          <a:p>
            <a:pPr>
              <a:defRPr/>
            </a:pPr>
            <a:endParaRPr lang="it-IT" sz="1400" b="1">
              <a:solidFill>
                <a:srgbClr val="000000"/>
              </a:solidFill>
            </a:endParaRPr>
          </a:p>
          <a:p>
            <a:pPr>
              <a:defRPr/>
            </a:pPr>
            <a:endParaRPr lang="it-IT" sz="1400" b="1">
              <a:solidFill>
                <a:srgbClr val="000000"/>
              </a:solidFill>
            </a:endParaRPr>
          </a:p>
          <a:p>
            <a:pPr>
              <a:defRPr/>
            </a:pPr>
            <a:endParaRPr lang="it-IT" sz="1400" b="1">
              <a:solidFill>
                <a:srgbClr val="000000"/>
              </a:solidFill>
            </a:endParaRPr>
          </a:p>
          <a:p>
            <a:pPr>
              <a:defRPr/>
            </a:pPr>
            <a:endParaRPr lang="it-IT" sz="1400" b="1">
              <a:solidFill>
                <a:srgbClr val="000000"/>
              </a:solidFill>
            </a:endParaRPr>
          </a:p>
          <a:p>
            <a:pPr>
              <a:defRPr/>
            </a:pPr>
            <a:endParaRPr lang="it-IT" sz="1400" b="1">
              <a:solidFill>
                <a:srgbClr val="000000"/>
              </a:solidFill>
            </a:endParaRPr>
          </a:p>
          <a:p>
            <a:pPr>
              <a:defRPr/>
            </a:pPr>
            <a:r>
              <a:rPr lang="it-IT" sz="1400" b="1">
                <a:solidFill>
                  <a:srgbClr val="000000"/>
                </a:solidFill>
              </a:rPr>
              <a:t>	</a:t>
            </a:r>
            <a:r>
              <a:rPr lang="it-IT" sz="1400" i="1">
                <a:solidFill>
                  <a:srgbClr val="000000"/>
                </a:solidFill>
              </a:rPr>
              <a:t>Casellario prima fase				Casellario seconda fase</a:t>
            </a:r>
          </a:p>
        </p:txBody>
      </p:sp>
      <p:pic>
        <p:nvPicPr>
          <p:cNvPr id="8200" name="Immagine 4"/>
          <p:cNvPicPr>
            <a:picLocks noChangeAspect="1"/>
          </p:cNvPicPr>
          <p:nvPr/>
        </p:nvPicPr>
        <p:blipFill>
          <a:blip r:embed="rId3" cstate="print"/>
          <a:srcRect/>
          <a:stretch>
            <a:fillRect/>
          </a:stretch>
        </p:blipFill>
        <p:spPr bwMode="auto">
          <a:xfrm>
            <a:off x="7667625" y="333375"/>
            <a:ext cx="936625" cy="1008063"/>
          </a:xfrm>
          <a:prstGeom prst="rect">
            <a:avLst/>
          </a:prstGeom>
          <a:noFill/>
          <a:ln w="9525">
            <a:noFill/>
            <a:miter lim="800000"/>
            <a:headEnd/>
            <a:tailEnd/>
          </a:ln>
        </p:spPr>
      </p:pic>
      <p:pic>
        <p:nvPicPr>
          <p:cNvPr id="8201" name="Immagine 1"/>
          <p:cNvPicPr>
            <a:picLocks noChangeAspect="1"/>
          </p:cNvPicPr>
          <p:nvPr/>
        </p:nvPicPr>
        <p:blipFill>
          <a:blip r:embed="rId4" cstate="print"/>
          <a:srcRect/>
          <a:stretch>
            <a:fillRect/>
          </a:stretch>
        </p:blipFill>
        <p:spPr bwMode="auto">
          <a:xfrm>
            <a:off x="5003800" y="3786188"/>
            <a:ext cx="3492500" cy="2617787"/>
          </a:xfrm>
          <a:prstGeom prst="rect">
            <a:avLst/>
          </a:prstGeom>
          <a:noFill/>
          <a:ln w="9525">
            <a:noFill/>
            <a:miter lim="800000"/>
            <a:headEnd/>
            <a:tailEnd/>
          </a:ln>
        </p:spPr>
      </p:pic>
      <p:pic>
        <p:nvPicPr>
          <p:cNvPr id="8202" name="Immagine 5"/>
          <p:cNvPicPr>
            <a:picLocks noChangeAspect="1"/>
          </p:cNvPicPr>
          <p:nvPr/>
        </p:nvPicPr>
        <p:blipFill>
          <a:blip r:embed="rId5" cstate="print"/>
          <a:srcRect/>
          <a:stretch>
            <a:fillRect/>
          </a:stretch>
        </p:blipFill>
        <p:spPr bwMode="auto">
          <a:xfrm>
            <a:off x="503238" y="3789363"/>
            <a:ext cx="3492500" cy="2619375"/>
          </a:xfrm>
          <a:prstGeom prst="rect">
            <a:avLst/>
          </a:prstGeom>
          <a:noFill/>
          <a:ln w="9525">
            <a:noFill/>
            <a:miter lim="800000"/>
            <a:headEnd/>
            <a:tailEnd/>
          </a:ln>
        </p:spPr>
      </p:pic>
    </p:spTree>
  </p:cSld>
  <p:clrMapOvr>
    <a:masterClrMapping/>
  </p:clrMapOvr>
  <p:transition spd="slow">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piè di pagina 4"/>
          <p:cNvSpPr>
            <a:spLocks noGrp="1"/>
          </p:cNvSpPr>
          <p:nvPr>
            <p:ph type="ftr" sz="quarter" idx="11"/>
          </p:nvPr>
        </p:nvSpPr>
        <p:spPr bwMode="auto">
          <a:noFill/>
          <a:ln>
            <a:miter lim="800000"/>
            <a:headEnd/>
            <a:tailEnd/>
          </a:ln>
        </p:spPr>
        <p:txBody>
          <a:bodyPr/>
          <a:lstStyle/>
          <a:p>
            <a:r>
              <a:rPr lang="it-IT" smtClean="0"/>
              <a:t>© 2019 ARI	Mauro Pregliasco, I1JQJ</a:t>
            </a:r>
          </a:p>
        </p:txBody>
      </p:sp>
      <p:sp>
        <p:nvSpPr>
          <p:cNvPr id="10" name="Segnaposto numero diapositiva 5"/>
          <p:cNvSpPr>
            <a:spLocks noGrp="1"/>
          </p:cNvSpPr>
          <p:nvPr>
            <p:ph type="sldNum" sz="quarter" idx="12"/>
          </p:nvPr>
        </p:nvSpPr>
        <p:spPr/>
        <p:txBody>
          <a:bodyPr/>
          <a:lstStyle/>
          <a:p>
            <a:pPr>
              <a:defRPr/>
            </a:pPr>
            <a:fld id="{DC87A045-6825-46B1-BAD6-0A7DC32978FA}" type="slidenum">
              <a:rPr lang="it-IT"/>
              <a:pPr>
                <a:defRPr/>
              </a:pPr>
              <a:t>8</a:t>
            </a:fld>
            <a:endParaRPr lang="it-IT"/>
          </a:p>
        </p:txBody>
      </p:sp>
      <p:sp>
        <p:nvSpPr>
          <p:cNvPr id="3" name="Titolo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rtlCol="0">
            <a:normAutofit/>
          </a:bodyPr>
          <a:lstStyle/>
          <a:p>
            <a:pPr algn="l" eaLnBrk="1" fontAlgn="auto" hangingPunct="1">
              <a:spcAft>
                <a:spcPts val="0"/>
              </a:spcAft>
              <a:defRPr/>
            </a:pPr>
            <a:r>
              <a:rPr lang="it-IT" b="1" dirty="0" smtClean="0">
                <a:latin typeface="Berlin Sans FB Demi" panose="020E0802020502020306" pitchFamily="34" charset="0"/>
              </a:rPr>
              <a:t>    A.R.I. QSL Bureau Italia  </a:t>
            </a:r>
            <a:endParaRPr lang="it-IT" b="1" dirty="0">
              <a:latin typeface="Berlin Sans FB Demi" panose="020E0802020502020306" pitchFamily="34" charset="0"/>
            </a:endParaRPr>
          </a:p>
        </p:txBody>
      </p:sp>
      <p:sp>
        <p:nvSpPr>
          <p:cNvPr id="4" name="Rettangolo 3"/>
          <p:cNvSpPr/>
          <p:nvPr/>
        </p:nvSpPr>
        <p:spPr>
          <a:xfrm>
            <a:off x="468313" y="1557338"/>
            <a:ext cx="8207375" cy="514667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it-IT" sz="2400" b="1">
                <a:solidFill>
                  <a:srgbClr val="000000"/>
                </a:solidFill>
              </a:rPr>
              <a:t>Alcune immagini</a:t>
            </a:r>
          </a:p>
          <a:p>
            <a:pPr>
              <a:defRPr/>
            </a:pPr>
            <a:endParaRPr lang="it-IT" sz="1400" b="1">
              <a:solidFill>
                <a:srgbClr val="000000"/>
              </a:solidFill>
            </a:endParaRPr>
          </a:p>
          <a:p>
            <a:pPr>
              <a:defRPr/>
            </a:pPr>
            <a:r>
              <a:rPr lang="it-IT" sz="1400" b="1">
                <a:solidFill>
                  <a:srgbClr val="000000"/>
                </a:solidFill>
              </a:rPr>
              <a:t>	</a:t>
            </a:r>
            <a:endParaRPr lang="it-IT" sz="1400">
              <a:solidFill>
                <a:srgbClr val="000000"/>
              </a:solidFill>
            </a:endParaRPr>
          </a:p>
          <a:p>
            <a:pPr>
              <a:defRPr/>
            </a:pPr>
            <a:r>
              <a:rPr lang="it-IT" sz="1400">
                <a:solidFill>
                  <a:srgbClr val="000000"/>
                </a:solidFill>
              </a:rPr>
              <a:t>	</a:t>
            </a: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r>
              <a:rPr lang="it-IT" sz="1400">
                <a:solidFill>
                  <a:srgbClr val="000000"/>
                </a:solidFill>
              </a:rPr>
              <a:t>                </a:t>
            </a:r>
            <a:endParaRPr lang="it-IT" sz="1400" i="1">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p:txBody>
      </p:sp>
      <p:pic>
        <p:nvPicPr>
          <p:cNvPr id="9224" name="Immagine 4"/>
          <p:cNvPicPr>
            <a:picLocks noChangeAspect="1"/>
          </p:cNvPicPr>
          <p:nvPr/>
        </p:nvPicPr>
        <p:blipFill>
          <a:blip r:embed="rId3" cstate="print"/>
          <a:srcRect/>
          <a:stretch>
            <a:fillRect/>
          </a:stretch>
        </p:blipFill>
        <p:spPr bwMode="auto">
          <a:xfrm>
            <a:off x="7667625" y="333375"/>
            <a:ext cx="936625" cy="1008063"/>
          </a:xfrm>
          <a:prstGeom prst="rect">
            <a:avLst/>
          </a:prstGeom>
          <a:noFill/>
          <a:ln w="9525">
            <a:noFill/>
            <a:miter lim="800000"/>
            <a:headEnd/>
            <a:tailEnd/>
          </a:ln>
        </p:spPr>
      </p:pic>
      <p:pic>
        <p:nvPicPr>
          <p:cNvPr id="9225" name="Immagine 1"/>
          <p:cNvPicPr>
            <a:picLocks noChangeAspect="1"/>
          </p:cNvPicPr>
          <p:nvPr/>
        </p:nvPicPr>
        <p:blipFill>
          <a:blip r:embed="rId4" cstate="print"/>
          <a:srcRect/>
          <a:stretch>
            <a:fillRect/>
          </a:stretch>
        </p:blipFill>
        <p:spPr bwMode="auto">
          <a:xfrm>
            <a:off x="5292725" y="2051050"/>
            <a:ext cx="3308350" cy="2254250"/>
          </a:xfrm>
          <a:prstGeom prst="rect">
            <a:avLst/>
          </a:prstGeom>
          <a:noFill/>
          <a:ln w="9525">
            <a:noFill/>
            <a:miter lim="800000"/>
            <a:headEnd/>
            <a:tailEnd/>
          </a:ln>
        </p:spPr>
      </p:pic>
      <p:pic>
        <p:nvPicPr>
          <p:cNvPr id="9226" name="Immagine 5"/>
          <p:cNvPicPr>
            <a:picLocks noChangeAspect="1"/>
          </p:cNvPicPr>
          <p:nvPr/>
        </p:nvPicPr>
        <p:blipFill>
          <a:blip r:embed="rId5" cstate="print"/>
          <a:srcRect/>
          <a:stretch>
            <a:fillRect/>
          </a:stretch>
        </p:blipFill>
        <p:spPr bwMode="auto">
          <a:xfrm>
            <a:off x="611188" y="2027238"/>
            <a:ext cx="3384550" cy="2266950"/>
          </a:xfrm>
          <a:prstGeom prst="rect">
            <a:avLst/>
          </a:prstGeom>
          <a:noFill/>
          <a:ln w="9525">
            <a:noFill/>
            <a:miter lim="800000"/>
            <a:headEnd/>
            <a:tailEnd/>
          </a:ln>
        </p:spPr>
      </p:pic>
      <p:pic>
        <p:nvPicPr>
          <p:cNvPr id="9227" name="Immagine 6"/>
          <p:cNvPicPr>
            <a:picLocks noChangeAspect="1"/>
          </p:cNvPicPr>
          <p:nvPr/>
        </p:nvPicPr>
        <p:blipFill>
          <a:blip r:embed="rId6" cstate="print"/>
          <a:srcRect/>
          <a:stretch>
            <a:fillRect/>
          </a:stretch>
        </p:blipFill>
        <p:spPr bwMode="auto">
          <a:xfrm>
            <a:off x="622300" y="4498975"/>
            <a:ext cx="3373438" cy="2259013"/>
          </a:xfrm>
          <a:prstGeom prst="rect">
            <a:avLst/>
          </a:prstGeom>
          <a:noFill/>
          <a:ln w="9525">
            <a:noFill/>
            <a:miter lim="800000"/>
            <a:headEnd/>
            <a:tailEnd/>
          </a:ln>
        </p:spPr>
      </p:pic>
      <p:pic>
        <p:nvPicPr>
          <p:cNvPr id="9228" name="Immagine 7"/>
          <p:cNvPicPr>
            <a:picLocks noChangeAspect="1"/>
          </p:cNvPicPr>
          <p:nvPr/>
        </p:nvPicPr>
        <p:blipFill>
          <a:blip r:embed="rId7" cstate="print"/>
          <a:srcRect/>
          <a:stretch>
            <a:fillRect/>
          </a:stretch>
        </p:blipFill>
        <p:spPr bwMode="auto">
          <a:xfrm>
            <a:off x="5292725" y="4473575"/>
            <a:ext cx="3311525" cy="2259013"/>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piè di pagina 4"/>
          <p:cNvSpPr>
            <a:spLocks noGrp="1"/>
          </p:cNvSpPr>
          <p:nvPr>
            <p:ph type="ftr" sz="quarter" idx="11"/>
          </p:nvPr>
        </p:nvSpPr>
        <p:spPr bwMode="auto">
          <a:noFill/>
          <a:ln>
            <a:miter lim="800000"/>
            <a:headEnd/>
            <a:tailEnd/>
          </a:ln>
        </p:spPr>
        <p:txBody>
          <a:bodyPr/>
          <a:lstStyle/>
          <a:p>
            <a:r>
              <a:rPr lang="it-IT" smtClean="0"/>
              <a:t>© 2019 ARI	Mauro Pregliasco, I1JQJ</a:t>
            </a:r>
          </a:p>
        </p:txBody>
      </p:sp>
      <p:sp>
        <p:nvSpPr>
          <p:cNvPr id="10" name="Segnaposto numero diapositiva 5"/>
          <p:cNvSpPr>
            <a:spLocks noGrp="1"/>
          </p:cNvSpPr>
          <p:nvPr>
            <p:ph type="sldNum" sz="quarter" idx="12"/>
          </p:nvPr>
        </p:nvSpPr>
        <p:spPr/>
        <p:txBody>
          <a:bodyPr/>
          <a:lstStyle/>
          <a:p>
            <a:pPr>
              <a:defRPr/>
            </a:pPr>
            <a:fld id="{47B5F97C-BAE8-4672-8774-3C4824A5193C}" type="slidenum">
              <a:rPr lang="it-IT"/>
              <a:pPr>
                <a:defRPr/>
              </a:pPr>
              <a:t>9</a:t>
            </a:fld>
            <a:endParaRPr lang="it-IT"/>
          </a:p>
        </p:txBody>
      </p:sp>
      <p:sp>
        <p:nvSpPr>
          <p:cNvPr id="3" name="Titolo 3"/>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rtlCol="0">
            <a:normAutofit/>
          </a:bodyPr>
          <a:lstStyle/>
          <a:p>
            <a:pPr algn="l" eaLnBrk="1" fontAlgn="auto" hangingPunct="1">
              <a:spcAft>
                <a:spcPts val="0"/>
              </a:spcAft>
              <a:defRPr/>
            </a:pPr>
            <a:r>
              <a:rPr lang="it-IT" b="1" dirty="0" smtClean="0">
                <a:latin typeface="Berlin Sans FB Demi" panose="020E0802020502020306" pitchFamily="34" charset="0"/>
              </a:rPr>
              <a:t>    A.R.I. QSL Bureau Italia  </a:t>
            </a:r>
            <a:endParaRPr lang="it-IT" b="1" dirty="0">
              <a:latin typeface="Berlin Sans FB Demi" panose="020E0802020502020306" pitchFamily="34" charset="0"/>
            </a:endParaRPr>
          </a:p>
        </p:txBody>
      </p:sp>
      <p:sp>
        <p:nvSpPr>
          <p:cNvPr id="4" name="Rettangolo 3"/>
          <p:cNvSpPr/>
          <p:nvPr/>
        </p:nvSpPr>
        <p:spPr>
          <a:xfrm>
            <a:off x="468313" y="1557338"/>
            <a:ext cx="8207375" cy="514667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it-IT" sz="2400" b="1">
                <a:solidFill>
                  <a:srgbClr val="000000"/>
                </a:solidFill>
              </a:rPr>
              <a:t>Alcune immagini</a:t>
            </a:r>
          </a:p>
          <a:p>
            <a:pPr>
              <a:defRPr/>
            </a:pPr>
            <a:endParaRPr lang="it-IT" sz="1400" b="1">
              <a:solidFill>
                <a:srgbClr val="000000"/>
              </a:solidFill>
            </a:endParaRPr>
          </a:p>
          <a:p>
            <a:pPr>
              <a:defRPr/>
            </a:pPr>
            <a:r>
              <a:rPr lang="it-IT" sz="1400" b="1">
                <a:solidFill>
                  <a:srgbClr val="000000"/>
                </a:solidFill>
              </a:rPr>
              <a:t>	</a:t>
            </a:r>
            <a:endParaRPr lang="it-IT" sz="1400">
              <a:solidFill>
                <a:srgbClr val="000000"/>
              </a:solidFill>
            </a:endParaRPr>
          </a:p>
          <a:p>
            <a:pPr>
              <a:defRPr/>
            </a:pPr>
            <a:r>
              <a:rPr lang="it-IT" sz="1400">
                <a:solidFill>
                  <a:srgbClr val="000000"/>
                </a:solidFill>
              </a:rPr>
              <a:t>	</a:t>
            </a: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r>
              <a:rPr lang="it-IT" sz="1400">
                <a:solidFill>
                  <a:srgbClr val="000000"/>
                </a:solidFill>
              </a:rPr>
              <a:t>                </a:t>
            </a:r>
            <a:endParaRPr lang="it-IT" sz="1400" i="1">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a:p>
            <a:pPr>
              <a:defRPr/>
            </a:pPr>
            <a:endParaRPr lang="it-IT" sz="1400">
              <a:solidFill>
                <a:srgbClr val="000000"/>
              </a:solidFill>
            </a:endParaRPr>
          </a:p>
        </p:txBody>
      </p:sp>
      <p:pic>
        <p:nvPicPr>
          <p:cNvPr id="10248" name="Immagine 4"/>
          <p:cNvPicPr>
            <a:picLocks noChangeAspect="1"/>
          </p:cNvPicPr>
          <p:nvPr/>
        </p:nvPicPr>
        <p:blipFill>
          <a:blip r:embed="rId3" cstate="print"/>
          <a:srcRect/>
          <a:stretch>
            <a:fillRect/>
          </a:stretch>
        </p:blipFill>
        <p:spPr bwMode="auto">
          <a:xfrm>
            <a:off x="7667625" y="333375"/>
            <a:ext cx="936625" cy="1008063"/>
          </a:xfrm>
          <a:prstGeom prst="rect">
            <a:avLst/>
          </a:prstGeom>
          <a:noFill/>
          <a:ln w="9525">
            <a:noFill/>
            <a:miter lim="800000"/>
            <a:headEnd/>
            <a:tailEnd/>
          </a:ln>
        </p:spPr>
      </p:pic>
      <p:pic>
        <p:nvPicPr>
          <p:cNvPr id="10249" name="Immagine 8"/>
          <p:cNvPicPr>
            <a:picLocks noChangeAspect="1"/>
          </p:cNvPicPr>
          <p:nvPr/>
        </p:nvPicPr>
        <p:blipFill>
          <a:blip r:embed="rId4" cstate="print"/>
          <a:srcRect/>
          <a:stretch>
            <a:fillRect/>
          </a:stretch>
        </p:blipFill>
        <p:spPr bwMode="auto">
          <a:xfrm>
            <a:off x="679450" y="1989138"/>
            <a:ext cx="3605213" cy="2357437"/>
          </a:xfrm>
          <a:prstGeom prst="rect">
            <a:avLst/>
          </a:prstGeom>
          <a:noFill/>
          <a:ln w="9525">
            <a:noFill/>
            <a:miter lim="800000"/>
            <a:headEnd/>
            <a:tailEnd/>
          </a:ln>
        </p:spPr>
      </p:pic>
      <p:pic>
        <p:nvPicPr>
          <p:cNvPr id="10250" name="Immagine 9"/>
          <p:cNvPicPr>
            <a:picLocks noChangeAspect="1"/>
          </p:cNvPicPr>
          <p:nvPr/>
        </p:nvPicPr>
        <p:blipFill>
          <a:blip r:embed="rId5" cstate="print"/>
          <a:srcRect/>
          <a:stretch>
            <a:fillRect/>
          </a:stretch>
        </p:blipFill>
        <p:spPr bwMode="auto">
          <a:xfrm>
            <a:off x="5076825" y="2062163"/>
            <a:ext cx="3527425" cy="2295525"/>
          </a:xfrm>
          <a:prstGeom prst="rect">
            <a:avLst/>
          </a:prstGeom>
          <a:noFill/>
          <a:ln w="9525">
            <a:noFill/>
            <a:miter lim="800000"/>
            <a:headEnd/>
            <a:tailEnd/>
          </a:ln>
        </p:spPr>
      </p:pic>
      <p:pic>
        <p:nvPicPr>
          <p:cNvPr id="10251" name="Immagine 10"/>
          <p:cNvPicPr>
            <a:picLocks noChangeAspect="1"/>
          </p:cNvPicPr>
          <p:nvPr/>
        </p:nvPicPr>
        <p:blipFill>
          <a:blip r:embed="rId6" cstate="print"/>
          <a:srcRect/>
          <a:stretch>
            <a:fillRect/>
          </a:stretch>
        </p:blipFill>
        <p:spPr bwMode="auto">
          <a:xfrm>
            <a:off x="679450" y="4468813"/>
            <a:ext cx="3605213" cy="2271712"/>
          </a:xfrm>
          <a:prstGeom prst="rect">
            <a:avLst/>
          </a:prstGeom>
          <a:noFill/>
          <a:ln w="9525">
            <a:noFill/>
            <a:miter lim="800000"/>
            <a:headEnd/>
            <a:tailEnd/>
          </a:ln>
        </p:spPr>
      </p:pic>
      <p:pic>
        <p:nvPicPr>
          <p:cNvPr id="10252" name="Immagine 11"/>
          <p:cNvPicPr>
            <a:picLocks noChangeAspect="1"/>
          </p:cNvPicPr>
          <p:nvPr/>
        </p:nvPicPr>
        <p:blipFill>
          <a:blip r:embed="rId7" cstate="print"/>
          <a:srcRect/>
          <a:stretch>
            <a:fillRect/>
          </a:stretch>
        </p:blipFill>
        <p:spPr bwMode="auto">
          <a:xfrm>
            <a:off x="5102225" y="4468813"/>
            <a:ext cx="3502025" cy="2247900"/>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883</TotalTime>
  <Words>1060</Words>
  <Application>Microsoft Office PowerPoint</Application>
  <PresentationFormat>Presentazione su schermo (4:3)</PresentationFormat>
  <Paragraphs>547</Paragraphs>
  <Slides>24</Slides>
  <Notes>24</Notes>
  <HiddenSlides>0</HiddenSlides>
  <MMClips>0</MMClips>
  <ScaleCrop>false</ScaleCrop>
  <HeadingPairs>
    <vt:vector size="4" baseType="variant">
      <vt:variant>
        <vt:lpstr>Tema</vt:lpstr>
      </vt:variant>
      <vt:variant>
        <vt:i4>1</vt:i4>
      </vt:variant>
      <vt:variant>
        <vt:lpstr>Titoli diapositive</vt:lpstr>
      </vt:variant>
      <vt:variant>
        <vt:i4>24</vt:i4>
      </vt:variant>
    </vt:vector>
  </HeadingPairs>
  <TitlesOfParts>
    <vt:vector size="25" baseType="lpstr">
      <vt:lpstr>Tema di Office</vt:lpstr>
      <vt:lpstr>Diapositiva 1</vt:lpstr>
      <vt:lpstr>         A.R.I. QSL Bureau</vt:lpstr>
      <vt:lpstr>    A.R.I. QSL Bureau Italia  </vt:lpstr>
      <vt:lpstr>    A.R.I. QSL Bureau Italia  </vt:lpstr>
      <vt:lpstr>    A.R.I. QSL Bureau Italia  </vt:lpstr>
      <vt:lpstr>    A.R.I. QSL Bureau Italia  </vt:lpstr>
      <vt:lpstr>    A.R.I. QSL Bureau Italia  </vt:lpstr>
      <vt:lpstr>    A.R.I. QSL Bureau Italia  </vt:lpstr>
      <vt:lpstr>    A.R.I. QSL Bureau Italia  </vt:lpstr>
      <vt:lpstr>    A.R.I. QSL Bureau Italia  </vt:lpstr>
      <vt:lpstr>    A.R.I. QSL Bureau Italia  </vt:lpstr>
      <vt:lpstr>    A.R.I. QSL Bureau Italia  </vt:lpstr>
      <vt:lpstr>   A.R.I. QSL Bureau Estero</vt:lpstr>
      <vt:lpstr>    A.R.I. QSL Bureau Estero </vt:lpstr>
      <vt:lpstr>    A.R.I. QSL Bureau Estero </vt:lpstr>
      <vt:lpstr>    A.R.I. QSL Bureau Estero   </vt:lpstr>
      <vt:lpstr>    A.R.I. QSL Bureau Estero</vt:lpstr>
      <vt:lpstr>    A.R.I. QSL Bureau Estero</vt:lpstr>
      <vt:lpstr>    A.R.I. QSL Bureau Estero</vt:lpstr>
      <vt:lpstr>    A.R.I. QSL Bureau Estero</vt:lpstr>
      <vt:lpstr>    A.R.I. QSL Bureau Estero</vt:lpstr>
      <vt:lpstr>A.R.I. QSL Bureau    </vt:lpstr>
      <vt:lpstr>A.R.I. QSL Bureau</vt:lpstr>
      <vt:lpstr>A.R.I. QSL Bureau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 QSL Bureau Italia</dc:title>
  <dc:creator>STEFANO;OttoBassotto IK1NLZ</dc:creator>
  <cp:lastModifiedBy>Utente</cp:lastModifiedBy>
  <cp:revision>134</cp:revision>
  <dcterms:created xsi:type="dcterms:W3CDTF">2018-12-21T12:43:33Z</dcterms:created>
  <dcterms:modified xsi:type="dcterms:W3CDTF">2019-02-05T22:33:36Z</dcterms:modified>
</cp:coreProperties>
</file>